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69" r:id="rId5"/>
  </p:sldMasterIdLst>
  <p:notesMasterIdLst>
    <p:notesMasterId r:id="rId61"/>
  </p:notesMasterIdLst>
  <p:sldIdLst>
    <p:sldId id="400" r:id="rId6"/>
    <p:sldId id="278" r:id="rId7"/>
    <p:sldId id="1615" r:id="rId8"/>
    <p:sldId id="744" r:id="rId9"/>
    <p:sldId id="280" r:id="rId10"/>
    <p:sldId id="304" r:id="rId11"/>
    <p:sldId id="745" r:id="rId12"/>
    <p:sldId id="743" r:id="rId13"/>
    <p:sldId id="284" r:id="rId14"/>
    <p:sldId id="305" r:id="rId15"/>
    <p:sldId id="303" r:id="rId16"/>
    <p:sldId id="746" r:id="rId17"/>
    <p:sldId id="747" r:id="rId18"/>
    <p:sldId id="748" r:id="rId19"/>
    <p:sldId id="749" r:id="rId20"/>
    <p:sldId id="750" r:id="rId21"/>
    <p:sldId id="751" r:id="rId22"/>
    <p:sldId id="752" r:id="rId23"/>
    <p:sldId id="285" r:id="rId24"/>
    <p:sldId id="288" r:id="rId25"/>
    <p:sldId id="286" r:id="rId26"/>
    <p:sldId id="287" r:id="rId27"/>
    <p:sldId id="289" r:id="rId28"/>
    <p:sldId id="1607" r:id="rId29"/>
    <p:sldId id="1608" r:id="rId30"/>
    <p:sldId id="1609" r:id="rId31"/>
    <p:sldId id="1610" r:id="rId32"/>
    <p:sldId id="1611" r:id="rId33"/>
    <p:sldId id="1612" r:id="rId34"/>
    <p:sldId id="1613" r:id="rId35"/>
    <p:sldId id="390" r:id="rId36"/>
    <p:sldId id="1614" r:id="rId37"/>
    <p:sldId id="753" r:id="rId38"/>
    <p:sldId id="455" r:id="rId39"/>
    <p:sldId id="1618" r:id="rId40"/>
    <p:sldId id="1616" r:id="rId41"/>
    <p:sldId id="1617" r:id="rId42"/>
    <p:sldId id="1619" r:id="rId43"/>
    <p:sldId id="1623" r:id="rId44"/>
    <p:sldId id="1624" r:id="rId45"/>
    <p:sldId id="1626" r:id="rId46"/>
    <p:sldId id="1622" r:id="rId47"/>
    <p:sldId id="1620" r:id="rId48"/>
    <p:sldId id="1621" r:id="rId49"/>
    <p:sldId id="483" r:id="rId50"/>
    <p:sldId id="484" r:id="rId51"/>
    <p:sldId id="486" r:id="rId52"/>
    <p:sldId id="490" r:id="rId53"/>
    <p:sldId id="492" r:id="rId54"/>
    <p:sldId id="495" r:id="rId55"/>
    <p:sldId id="1627" r:id="rId56"/>
    <p:sldId id="1628" r:id="rId57"/>
    <p:sldId id="1629" r:id="rId58"/>
    <p:sldId id="1630" r:id="rId59"/>
    <p:sldId id="1631"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5244"/>
    <a:srgbClr val="1368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58" autoAdjust="0"/>
    <p:restoredTop sz="94643"/>
  </p:normalViewPr>
  <p:slideViewPr>
    <p:cSldViewPr snapToGrid="0" snapToObjects="1">
      <p:cViewPr varScale="1">
        <p:scale>
          <a:sx n="84" d="100"/>
          <a:sy n="84" d="100"/>
        </p:scale>
        <p:origin x="484" y="6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057"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IaaS</a:t>
          </a:r>
          <a:br>
            <a:rPr lang="en-US" sz="1100" kern="1200"/>
          </a:br>
          <a:r>
            <a:rPr lang="en-US" sz="1100" kern="1200"/>
            <a:t>VMs</a:t>
          </a:r>
        </a:p>
      </dsp:txBody>
      <dsp:txXfrm>
        <a:off x="2057" y="0"/>
        <a:ext cx="738223" cy="952748"/>
      </dsp:txXfrm>
    </dsp:sp>
    <dsp:sp modelId="{C2EA3FFF-2417-40D9-89CC-F1A35699285C}">
      <dsp:nvSpPr>
        <dsp:cNvPr id="0" name=""/>
        <dsp:cNvSpPr/>
      </dsp:nvSpPr>
      <dsp:spPr>
        <a:xfrm>
          <a:off x="795647"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VM Scale Sets</a:t>
          </a:r>
        </a:p>
      </dsp:txBody>
      <dsp:txXfrm>
        <a:off x="795647" y="0"/>
        <a:ext cx="738223" cy="952748"/>
      </dsp:txXfrm>
    </dsp:sp>
    <dsp:sp modelId="{BFE7EF33-35B6-4364-AFAA-13DD712E922D}">
      <dsp:nvSpPr>
        <dsp:cNvPr id="0" name=""/>
        <dsp:cNvSpPr/>
      </dsp:nvSpPr>
      <dsp:spPr>
        <a:xfrm>
          <a:off x="1589237"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Azure Container Service</a:t>
          </a:r>
        </a:p>
      </dsp:txBody>
      <dsp:txXfrm>
        <a:off x="1589237" y="0"/>
        <a:ext cx="738223" cy="952748"/>
      </dsp:txXfrm>
    </dsp:sp>
    <dsp:sp modelId="{1F953C0C-DFA5-4C6B-83A0-ACBD75296A7D}">
      <dsp:nvSpPr>
        <dsp:cNvPr id="0" name=""/>
        <dsp:cNvSpPr/>
      </dsp:nvSpPr>
      <dsp:spPr>
        <a:xfrm>
          <a:off x="2382827"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Service Fabric</a:t>
          </a:r>
        </a:p>
      </dsp:txBody>
      <dsp:txXfrm>
        <a:off x="2382827" y="0"/>
        <a:ext cx="738223" cy="952748"/>
      </dsp:txXfrm>
    </dsp:sp>
    <dsp:sp modelId="{8745C436-B72B-4380-85A2-3799EB53BE32}">
      <dsp:nvSpPr>
        <dsp:cNvPr id="0" name=""/>
        <dsp:cNvSpPr/>
      </dsp:nvSpPr>
      <dsp:spPr>
        <a:xfrm>
          <a:off x="3176416"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Cloud Services</a:t>
          </a:r>
        </a:p>
      </dsp:txBody>
      <dsp:txXfrm>
        <a:off x="3176416" y="0"/>
        <a:ext cx="738223" cy="952748"/>
      </dsp:txXfrm>
    </dsp:sp>
    <dsp:sp modelId="{64A8B82D-DA79-48E6-87F5-69BF25233F6D}">
      <dsp:nvSpPr>
        <dsp:cNvPr id="0" name=""/>
        <dsp:cNvSpPr/>
      </dsp:nvSpPr>
      <dsp:spPr>
        <a:xfrm>
          <a:off x="3970006"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Batch</a:t>
          </a:r>
        </a:p>
      </dsp:txBody>
      <dsp:txXfrm>
        <a:off x="3970006" y="0"/>
        <a:ext cx="738223" cy="952748"/>
      </dsp:txXfrm>
    </dsp:sp>
    <dsp:sp modelId="{CD4671D1-87D7-4E8D-B019-EE7552F468A0}">
      <dsp:nvSpPr>
        <dsp:cNvPr id="0" name=""/>
        <dsp:cNvSpPr/>
      </dsp:nvSpPr>
      <dsp:spPr>
        <a:xfrm>
          <a:off x="4763596"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App Service</a:t>
          </a:r>
        </a:p>
      </dsp:txBody>
      <dsp:txXfrm>
        <a:off x="4763596" y="0"/>
        <a:ext cx="738223" cy="952748"/>
      </dsp:txXfrm>
    </dsp:sp>
    <dsp:sp modelId="{FF659824-D556-4A81-ABEF-EF16B01F56EA}">
      <dsp:nvSpPr>
        <dsp:cNvPr id="0" name=""/>
        <dsp:cNvSpPr/>
      </dsp:nvSpPr>
      <dsp:spPr>
        <a:xfrm>
          <a:off x="5557186"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Azure Container Instances</a:t>
          </a:r>
        </a:p>
      </dsp:txBody>
      <dsp:txXfrm>
        <a:off x="5557186" y="0"/>
        <a:ext cx="738223" cy="952748"/>
      </dsp:txXfrm>
    </dsp:sp>
    <dsp:sp modelId="{9E91217D-00DC-45CB-806F-2C7759A51E62}">
      <dsp:nvSpPr>
        <dsp:cNvPr id="0" name=""/>
        <dsp:cNvSpPr/>
      </dsp:nvSpPr>
      <dsp:spPr>
        <a:xfrm>
          <a:off x="6350776"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Logic Apps</a:t>
          </a:r>
        </a:p>
      </dsp:txBody>
      <dsp:txXfrm>
        <a:off x="6350776" y="0"/>
        <a:ext cx="738223" cy="952748"/>
      </dsp:txXfrm>
    </dsp:sp>
    <dsp:sp modelId="{5AD177F0-BF42-4829-9DE1-29554A64BCF6}">
      <dsp:nvSpPr>
        <dsp:cNvPr id="0" name=""/>
        <dsp:cNvSpPr/>
      </dsp:nvSpPr>
      <dsp:spPr>
        <a:xfrm>
          <a:off x="7144366" y="0"/>
          <a:ext cx="738223" cy="317582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Functions</a:t>
          </a:r>
        </a:p>
      </dsp:txBody>
      <dsp:txXfrm>
        <a:off x="7144366" y="0"/>
        <a:ext cx="738223" cy="95274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55FF8-10B3-4C44-A65F-6293D79872D4}" type="datetimeFigureOut">
              <a:rPr lang="en-US" smtClean="0"/>
              <a:t>8/16/2019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8135C-9F3A-3C47-BC1E-97DDB2A9DCAB}" type="slidenum">
              <a:rPr lang="en-US" smtClean="0"/>
              <a:t>‹#›</a:t>
            </a:fld>
            <a:endParaRPr lang="en-US"/>
          </a:p>
        </p:txBody>
      </p:sp>
    </p:spTree>
    <p:extLst>
      <p:ext uri="{BB962C8B-B14F-4D97-AF65-F5344CB8AC3E}">
        <p14:creationId xmlns:p14="http://schemas.microsoft.com/office/powerpoint/2010/main" val="354241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Containers—greater density, consistent way to package and deliver apps with minimal code changes</a:t>
            </a:r>
          </a:p>
          <a:p>
            <a:endParaRPr lang="en-US" dirty="0"/>
          </a:p>
          <a:p>
            <a:r>
              <a:rPr lang="en-US" dirty="0"/>
              <a:t>VMs virtualize HW creating illusion of VMs each having their own guest OS</a:t>
            </a:r>
          </a:p>
          <a:p>
            <a:r>
              <a:rPr lang="en-US" dirty="0"/>
              <a:t>Containers virtualize OS. Share OS and create an isolated instance of the OS for each application</a:t>
            </a:r>
          </a:p>
          <a:p>
            <a:r>
              <a:rPr lang="en-US" dirty="0"/>
              <a:t>Faster app start up compared to booting up a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6890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6535D600-09F0-4C38-A847-24AC28491CD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eaLnBrk="0" hangingPunct="0">
              <a:defRPr>
                <a:solidFill>
                  <a:schemeClr val="tx1"/>
                </a:solidFill>
                <a:latin typeface="Arial" panose="020B0604020202020204" pitchFamily="34" charset="0"/>
              </a:defRPr>
            </a:lvl1pPr>
            <a:lvl2pPr marL="742950" indent="-285750" defTabSz="949325" eaLnBrk="0" hangingPunct="0">
              <a:defRPr>
                <a:solidFill>
                  <a:schemeClr val="tx1"/>
                </a:solidFill>
                <a:latin typeface="Arial" panose="020B0604020202020204" pitchFamily="34" charset="0"/>
              </a:defRPr>
            </a:lvl2pPr>
            <a:lvl3pPr marL="1143000" indent="-228600" defTabSz="949325" eaLnBrk="0" hangingPunct="0">
              <a:defRPr>
                <a:solidFill>
                  <a:schemeClr val="tx1"/>
                </a:solidFill>
                <a:latin typeface="Arial" panose="020B0604020202020204" pitchFamily="34" charset="0"/>
              </a:defRPr>
            </a:lvl3pPr>
            <a:lvl4pPr marL="1600200" indent="-228600" defTabSz="949325" eaLnBrk="0" hangingPunct="0">
              <a:defRPr>
                <a:solidFill>
                  <a:schemeClr val="tx1"/>
                </a:solidFill>
                <a:latin typeface="Arial" panose="020B0604020202020204" pitchFamily="34" charset="0"/>
              </a:defRPr>
            </a:lvl4pPr>
            <a:lvl5pPr marL="2057400" indent="-228600" defTabSz="949325" eaLnBrk="0" hangingPunct="0">
              <a:defRPr>
                <a:solidFill>
                  <a:schemeClr val="tx1"/>
                </a:solidFill>
                <a:latin typeface="Arial" panose="020B0604020202020204" pitchFamily="34" charset="0"/>
              </a:defRPr>
            </a:lvl5pPr>
            <a:lvl6pPr marL="2514600" indent="-228600" defTabSz="949325" eaLnBrk="0" fontAlgn="base" hangingPunct="0">
              <a:spcBef>
                <a:spcPct val="0"/>
              </a:spcBef>
              <a:spcAft>
                <a:spcPct val="0"/>
              </a:spcAft>
              <a:defRPr>
                <a:solidFill>
                  <a:schemeClr val="tx1"/>
                </a:solidFill>
                <a:latin typeface="Arial" panose="020B0604020202020204" pitchFamily="34" charset="0"/>
              </a:defRPr>
            </a:lvl6pPr>
            <a:lvl7pPr marL="2971800" indent="-228600" defTabSz="949325" eaLnBrk="0" fontAlgn="base" hangingPunct="0">
              <a:spcBef>
                <a:spcPct val="0"/>
              </a:spcBef>
              <a:spcAft>
                <a:spcPct val="0"/>
              </a:spcAft>
              <a:defRPr>
                <a:solidFill>
                  <a:schemeClr val="tx1"/>
                </a:solidFill>
                <a:latin typeface="Arial" panose="020B0604020202020204" pitchFamily="34" charset="0"/>
              </a:defRPr>
            </a:lvl7pPr>
            <a:lvl8pPr marL="3429000" indent="-228600" defTabSz="949325" eaLnBrk="0" fontAlgn="base" hangingPunct="0">
              <a:spcBef>
                <a:spcPct val="0"/>
              </a:spcBef>
              <a:spcAft>
                <a:spcPct val="0"/>
              </a:spcAft>
              <a:defRPr>
                <a:solidFill>
                  <a:schemeClr val="tx1"/>
                </a:solidFill>
                <a:latin typeface="Arial" panose="020B0604020202020204" pitchFamily="34" charset="0"/>
              </a:defRPr>
            </a:lvl8pPr>
            <a:lvl9pPr marL="3886200" indent="-228600" defTabSz="949325" eaLnBrk="0" fontAlgn="base" hangingPunct="0">
              <a:spcBef>
                <a:spcPct val="0"/>
              </a:spcBef>
              <a:spcAft>
                <a:spcPct val="0"/>
              </a:spcAft>
              <a:defRPr>
                <a:solidFill>
                  <a:schemeClr val="tx1"/>
                </a:solidFill>
                <a:latin typeface="Arial" panose="020B0604020202020204" pitchFamily="34" charset="0"/>
              </a:defRPr>
            </a:lvl9pPr>
          </a:lstStyle>
          <a:p>
            <a:fld id="{C113A1C8-E1A3-4CEF-B167-FF143CC76AE8}"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17411" name="Rectangle 2">
            <a:extLst>
              <a:ext uri="{FF2B5EF4-FFF2-40B4-BE49-F238E27FC236}">
                <a16:creationId xmlns:a16="http://schemas.microsoft.com/office/drawing/2014/main" id="{F6CF5302-1ECC-4B97-B3EC-74C8516B5CC9}"/>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C07CA6F4-BDE2-449B-B672-1BEEEC61078C}"/>
              </a:ext>
            </a:extLst>
          </p:cNvPr>
          <p:cNvSpPr>
            <a:spLocks noGrp="1" noChangeArrowheads="1"/>
          </p:cNvSpPr>
          <p:nvPr>
            <p:ph type="body" idx="1"/>
          </p:nvPr>
        </p:nvSpPr>
        <p:spPr>
          <a:xfrm>
            <a:off x="715963" y="4487863"/>
            <a:ext cx="5730875" cy="4251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it-IT" altLang="en-US"/>
          </a:p>
          <a:p>
            <a:pPr eaLnBrk="1" hangingPunct="1"/>
            <a:endParaRPr lang="it-IT" altLang="en-US"/>
          </a:p>
          <a:p>
            <a:pPr eaLnBrk="1" hangingPunct="1"/>
            <a:endParaRPr lang="it-IT"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453EE777-5932-4F5F-89DC-2E5578D1E4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fld id="{43BC3677-CBCB-42D8-9F07-13CACDEF3C55}" type="slidenum">
              <a:rPr lang="en-US" altLang="en-US" sz="1200">
                <a:latin typeface="Times New Roman" panose="02020603050405020304" pitchFamily="18" charset="0"/>
              </a:rPr>
              <a:pPr eaLnBrk="1" hangingPunct="1"/>
              <a:t>11</a:t>
            </a:fld>
            <a:endParaRPr lang="en-US" altLang="en-US" sz="1200">
              <a:latin typeface="Times New Roman" panose="02020603050405020304" pitchFamily="18" charset="0"/>
            </a:endParaRPr>
          </a:p>
        </p:txBody>
      </p:sp>
      <p:sp>
        <p:nvSpPr>
          <p:cNvPr id="50179" name="Rectangle 2">
            <a:extLst>
              <a:ext uri="{FF2B5EF4-FFF2-40B4-BE49-F238E27FC236}">
                <a16:creationId xmlns:a16="http://schemas.microsoft.com/office/drawing/2014/main" id="{BB2F4039-B487-43FF-84AF-4315F07ED150}"/>
              </a:ext>
            </a:extLst>
          </p:cNvPr>
          <p:cNvSpPr>
            <a:spLocks noGrp="1" noRot="1" noChangeAspect="1" noChangeArrowheads="1" noTextEdit="1"/>
          </p:cNvSpPr>
          <p:nvPr>
            <p:ph type="sldImg"/>
          </p:nvPr>
        </p:nvSpPr>
        <p:spPr>
          <a:xfrm>
            <a:off x="390525" y="687388"/>
            <a:ext cx="6081713" cy="3421062"/>
          </a:xfrm>
          <a:ln/>
        </p:spPr>
      </p:sp>
      <p:sp>
        <p:nvSpPr>
          <p:cNvPr id="50180" name="Rectangle 3">
            <a:extLst>
              <a:ext uri="{FF2B5EF4-FFF2-40B4-BE49-F238E27FC236}">
                <a16:creationId xmlns:a16="http://schemas.microsoft.com/office/drawing/2014/main" id="{406ADDAA-D8AB-46C3-9981-F4324ECBB7AC}"/>
              </a:ext>
            </a:extLst>
          </p:cNvPr>
          <p:cNvSpPr>
            <a:spLocks noGrp="1" noChangeArrowheads="1"/>
          </p:cNvSpPr>
          <p:nvPr>
            <p:ph type="body" idx="1"/>
          </p:nvPr>
        </p:nvSpPr>
        <p:spPr>
          <a:xfrm>
            <a:off x="912813" y="4348163"/>
            <a:ext cx="5032375" cy="4111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31</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412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B32C7E-D9C3-40D4-8B5C-4BFC5FA60907}" type="slidenum">
              <a:rPr lang="en-US" smtClean="0"/>
              <a:t>34</a:t>
            </a:fld>
            <a:endParaRPr lang="en-US" dirty="0"/>
          </a:p>
        </p:txBody>
      </p:sp>
    </p:spTree>
    <p:extLst>
      <p:ext uri="{BB962C8B-B14F-4D97-AF65-F5344CB8AC3E}">
        <p14:creationId xmlns:p14="http://schemas.microsoft.com/office/powerpoint/2010/main" val="3435812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0.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oleObject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2283702"/>
          </a:xfrm>
        </p:spPr>
        <p:txBody>
          <a:bodyPr>
            <a:spAutoFit/>
          </a:bodyPr>
          <a:lstStyle>
            <a:lvl1pPr marL="0" indent="0">
              <a:buNone/>
              <a:defRPr/>
            </a:lvl1pPr>
            <a:lvl2pPr marL="168023" indent="0">
              <a:buNone/>
              <a:defRPr/>
            </a:lvl2pPr>
            <a:lvl3pPr marL="336044" indent="0">
              <a:buNone/>
              <a:defRPr/>
            </a:lvl3pPr>
            <a:lvl4pPr marL="504066"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3307712" y="4926876"/>
            <a:ext cx="252857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spc="11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207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userDrawn="1">
            <p:custDataLst>
              <p:tags r:id="rId2"/>
            </p:custData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spid="_x0000_s61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9" y="1192"/>
                        <a:ext cx="1587" cy="1190"/>
                      </a:xfrm>
                      <a:prstGeom prst="rect">
                        <a:avLst/>
                      </a:prstGeom>
                    </p:spPr>
                  </p:pic>
                </p:oleObj>
              </mc:Fallback>
            </mc:AlternateContent>
          </a:graphicData>
        </a:graphic>
      </p:graphicFrame>
      <p:sp>
        <p:nvSpPr>
          <p:cNvPr id="4" name="Working Draft Text" hidden="1"/>
          <p:cNvSpPr txBox="1">
            <a:spLocks noChangeArrowheads="1"/>
          </p:cNvSpPr>
          <p:nvPr/>
        </p:nvSpPr>
        <p:spPr bwMode="auto">
          <a:xfrm>
            <a:off x="781056" y="143994"/>
            <a:ext cx="626775" cy="1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CA" sz="675" b="1" dirty="0">
                <a:solidFill>
                  <a:srgbClr val="000000"/>
                </a:solidFill>
                <a:latin typeface="Calibri"/>
              </a:rPr>
              <a:t>WORKING DRAFT</a:t>
            </a:r>
          </a:p>
        </p:txBody>
      </p:sp>
      <p:sp>
        <p:nvSpPr>
          <p:cNvPr id="6" name="Working Draft" hidden="1"/>
          <p:cNvSpPr txBox="1">
            <a:spLocks noChangeArrowheads="1"/>
          </p:cNvSpPr>
          <p:nvPr/>
        </p:nvSpPr>
        <p:spPr bwMode="auto">
          <a:xfrm>
            <a:off x="781056" y="263045"/>
            <a:ext cx="2031005" cy="1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75" dirty="0">
                <a:solidFill>
                  <a:srgbClr val="000000"/>
                </a:solidFill>
                <a:latin typeface="Calibri"/>
              </a:rPr>
              <a:t>Last Modified 01/05/2014 9:46 PM Eastern Standard Time</a:t>
            </a:r>
            <a:endParaRPr lang="en-CA" sz="675" dirty="0">
              <a:solidFill>
                <a:srgbClr val="000000"/>
              </a:solidFill>
              <a:latin typeface="Calibri"/>
            </a:endParaRPr>
          </a:p>
        </p:txBody>
      </p:sp>
      <p:sp>
        <p:nvSpPr>
          <p:cNvPr id="7" name="Printed" hidden="1"/>
          <p:cNvSpPr txBox="1">
            <a:spLocks noChangeArrowheads="1"/>
          </p:cNvSpPr>
          <p:nvPr/>
        </p:nvSpPr>
        <p:spPr bwMode="auto">
          <a:xfrm>
            <a:off x="781055" y="383312"/>
            <a:ext cx="1811393" cy="10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675" dirty="0">
                <a:solidFill>
                  <a:srgbClr val="000000"/>
                </a:solidFill>
                <a:latin typeface="Calibri"/>
              </a:rPr>
              <a:t>Printed 21/04/2014 9:36 PM Eastern Standard Time</a:t>
            </a:r>
            <a:endParaRPr lang="en-CA" sz="675" dirty="0">
              <a:solidFill>
                <a:srgbClr val="000000"/>
              </a:solidFill>
              <a:latin typeface="Calibri"/>
            </a:endParaRPr>
          </a:p>
        </p:txBody>
      </p:sp>
      <p:grpSp>
        <p:nvGrpSpPr>
          <p:cNvPr id="8" name="McK Title Elements" hidden="1"/>
          <p:cNvGrpSpPr>
            <a:grpSpLocks/>
          </p:cNvGrpSpPr>
          <p:nvPr/>
        </p:nvGrpSpPr>
        <p:grpSpPr bwMode="auto">
          <a:xfrm>
            <a:off x="781055" y="4469751"/>
            <a:ext cx="5036084" cy="334073"/>
            <a:chOff x="1663" y="3109"/>
            <a:chExt cx="3109" cy="275"/>
          </a:xfrm>
        </p:grpSpPr>
        <p:sp>
          <p:nvSpPr>
            <p:cNvPr id="9" name="McK Document type"/>
            <p:cNvSpPr txBox="1">
              <a:spLocks noChangeArrowheads="1"/>
            </p:cNvSpPr>
            <p:nvPr/>
          </p:nvSpPr>
          <p:spPr bwMode="auto">
            <a:xfrm>
              <a:off x="1663" y="3109"/>
              <a:ext cx="3109"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CA" sz="1050" dirty="0">
                  <a:solidFill>
                    <a:srgbClr val="000000"/>
                  </a:solidFill>
                  <a:latin typeface="Calibri"/>
                </a:rPr>
                <a:t>Document type</a:t>
              </a:r>
            </a:p>
          </p:txBody>
        </p:sp>
        <p:sp>
          <p:nvSpPr>
            <p:cNvPr id="10" name="McK Date"/>
            <p:cNvSpPr txBox="1">
              <a:spLocks noChangeArrowheads="1"/>
            </p:cNvSpPr>
            <p:nvPr/>
          </p:nvSpPr>
          <p:spPr bwMode="auto">
            <a:xfrm>
              <a:off x="1663" y="3251"/>
              <a:ext cx="3109" cy="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CA" sz="1050" dirty="0">
                  <a:solidFill>
                    <a:srgbClr val="000000"/>
                  </a:solidFill>
                  <a:latin typeface="Calibri"/>
                </a:rPr>
                <a:t>Date</a:t>
              </a:r>
            </a:p>
          </p:txBody>
        </p:sp>
      </p:grpSp>
      <p:sp>
        <p:nvSpPr>
          <p:cNvPr id="13314" name="Rectangle 1026"/>
          <p:cNvSpPr>
            <a:spLocks noGrp="1" noChangeArrowheads="1"/>
          </p:cNvSpPr>
          <p:nvPr>
            <p:ph type="ctrTitle"/>
          </p:nvPr>
        </p:nvSpPr>
        <p:spPr bwMode="auto">
          <a:xfrm>
            <a:off x="781055" y="3358651"/>
            <a:ext cx="7519009" cy="369428"/>
          </a:xfrm>
          <a:prstGeom prst="rect">
            <a:avLst/>
          </a:prstGeom>
        </p:spPr>
        <p:txBody>
          <a:bodyPr wrap="square">
            <a:spAutoFit/>
          </a:bodyPr>
          <a:lstStyle>
            <a:lvl1pPr>
              <a:defRPr sz="2401" b="1" baseline="0">
                <a:latin typeface="+mj-lt"/>
                <a:ea typeface="+mj-ea"/>
              </a:defRPr>
            </a:lvl1pPr>
          </a:lstStyle>
          <a:p>
            <a:pPr lvl="0"/>
            <a:r>
              <a:rPr lang="en-CA" noProof="0"/>
              <a:t>Click to edit Master title style</a:t>
            </a:r>
            <a:endParaRPr lang="en-CA" noProof="0" dirty="0"/>
          </a:p>
        </p:txBody>
      </p:sp>
      <p:sp>
        <p:nvSpPr>
          <p:cNvPr id="13315" name="Rectangle 1027"/>
          <p:cNvSpPr>
            <a:spLocks noGrp="1" noChangeArrowheads="1"/>
          </p:cNvSpPr>
          <p:nvPr>
            <p:ph type="subTitle" idx="1"/>
          </p:nvPr>
        </p:nvSpPr>
        <p:spPr bwMode="auto">
          <a:xfrm>
            <a:off x="781055" y="3789153"/>
            <a:ext cx="7519009" cy="323165"/>
          </a:xfrm>
          <a:prstGeom prst="rect">
            <a:avLst/>
          </a:prstGeom>
        </p:spPr>
        <p:txBody>
          <a:bodyPr wrap="square">
            <a:spAutoFit/>
          </a:bodyPr>
          <a:lstStyle>
            <a:lvl1pPr>
              <a:defRPr sz="1500" baseline="0">
                <a:latin typeface="+mj-lt"/>
                <a:ea typeface="+mj-ea"/>
              </a:defRPr>
            </a:lvl1pPr>
          </a:lstStyle>
          <a:p>
            <a:pPr lvl="0"/>
            <a:r>
              <a:rPr lang="en-CA" noProof="0"/>
              <a:t>Click to edit Master subtitle style</a:t>
            </a:r>
            <a:endParaRPr lang="en-CA" noProof="0" dirty="0"/>
          </a:p>
        </p:txBody>
      </p:sp>
      <p:sp>
        <p:nvSpPr>
          <p:cNvPr id="13" name="TextBox 18"/>
          <p:cNvSpPr txBox="1"/>
          <p:nvPr userDrawn="1"/>
        </p:nvSpPr>
        <p:spPr bwMode="auto">
          <a:xfrm>
            <a:off x="6022395" y="1603773"/>
            <a:ext cx="184730" cy="461793"/>
          </a:xfrm>
          <a:prstGeom prst="rect">
            <a:avLst/>
          </a:prstGeom>
          <a:noFill/>
        </p:spPr>
        <p:txBody>
          <a:bodyPr wrap="none">
            <a:spAutoFit/>
          </a:bodyPr>
          <a:lstStyle/>
          <a:p>
            <a:pPr algn="r">
              <a:defRPr/>
            </a:pPr>
            <a:endParaRPr lang="en-CA" sz="2401" dirty="0">
              <a:solidFill>
                <a:srgbClr val="000000">
                  <a:lumMod val="85000"/>
                  <a:lumOff val="15000"/>
                </a:srgbClr>
              </a:solidFill>
              <a:ea typeface="Tahoma" pitchFamily="34" charset="0"/>
              <a:cs typeface="Calibri"/>
              <a:sym typeface="Calibri"/>
            </a:endParaRPr>
          </a:p>
        </p:txBody>
      </p:sp>
      <p:grpSp>
        <p:nvGrpSpPr>
          <p:cNvPr id="15" name="Group 7"/>
          <p:cNvGrpSpPr>
            <a:grpSpLocks/>
          </p:cNvGrpSpPr>
          <p:nvPr userDrawn="1"/>
        </p:nvGrpSpPr>
        <p:grpSpPr bwMode="auto">
          <a:xfrm>
            <a:off x="3613686" y="558386"/>
            <a:ext cx="2493429" cy="335000"/>
            <a:chOff x="1800" y="2909"/>
            <a:chExt cx="3960" cy="711"/>
          </a:xfrm>
          <a:solidFill>
            <a:srgbClr val="E20025"/>
          </a:solidFill>
        </p:grpSpPr>
        <p:sp>
          <p:nvSpPr>
            <p:cNvPr id="16" name="Freeform 21"/>
            <p:cNvSpPr>
              <a:spLocks noEditPoints="1"/>
            </p:cNvSpPr>
            <p:nvPr/>
          </p:nvSpPr>
          <p:spPr bwMode="auto">
            <a:xfrm>
              <a:off x="1800" y="2909"/>
              <a:ext cx="707" cy="711"/>
            </a:xfrm>
            <a:custGeom>
              <a:avLst/>
              <a:gdLst>
                <a:gd name="T0" fmla="*/ 787400 w 707"/>
                <a:gd name="T1" fmla="*/ 773113 h 711"/>
                <a:gd name="T2" fmla="*/ 682625 w 707"/>
                <a:gd name="T3" fmla="*/ 852488 h 711"/>
                <a:gd name="T4" fmla="*/ 573088 w 707"/>
                <a:gd name="T5" fmla="*/ 873125 h 711"/>
                <a:gd name="T6" fmla="*/ 660400 w 707"/>
                <a:gd name="T7" fmla="*/ 769938 h 711"/>
                <a:gd name="T8" fmla="*/ 649288 w 707"/>
                <a:gd name="T9" fmla="*/ 731838 h 711"/>
                <a:gd name="T10" fmla="*/ 585788 w 707"/>
                <a:gd name="T11" fmla="*/ 823913 h 711"/>
                <a:gd name="T12" fmla="*/ 512763 w 707"/>
                <a:gd name="T13" fmla="*/ 793750 h 711"/>
                <a:gd name="T14" fmla="*/ 301625 w 707"/>
                <a:gd name="T15" fmla="*/ 731838 h 711"/>
                <a:gd name="T16" fmla="*/ 476250 w 707"/>
                <a:gd name="T17" fmla="*/ 792163 h 711"/>
                <a:gd name="T18" fmla="*/ 550863 w 707"/>
                <a:gd name="T19" fmla="*/ 873125 h 711"/>
                <a:gd name="T20" fmla="*/ 441325 w 707"/>
                <a:gd name="T21" fmla="*/ 852488 h 711"/>
                <a:gd name="T22" fmla="*/ 333375 w 707"/>
                <a:gd name="T23" fmla="*/ 773113 h 711"/>
                <a:gd name="T24" fmla="*/ 871538 w 707"/>
                <a:gd name="T25" fmla="*/ 579438 h 711"/>
                <a:gd name="T26" fmla="*/ 835025 w 707"/>
                <a:gd name="T27" fmla="*/ 706438 h 711"/>
                <a:gd name="T28" fmla="*/ 708025 w 707"/>
                <a:gd name="T29" fmla="*/ 619125 h 711"/>
                <a:gd name="T30" fmla="*/ 684213 w 707"/>
                <a:gd name="T31" fmla="*/ 579438 h 711"/>
                <a:gd name="T32" fmla="*/ 658813 w 707"/>
                <a:gd name="T33" fmla="*/ 706438 h 711"/>
                <a:gd name="T34" fmla="*/ 442913 w 707"/>
                <a:gd name="T35" fmla="*/ 622300 h 711"/>
                <a:gd name="T36" fmla="*/ 412750 w 707"/>
                <a:gd name="T37" fmla="*/ 579438 h 711"/>
                <a:gd name="T38" fmla="*/ 434975 w 707"/>
                <a:gd name="T39" fmla="*/ 706438 h 711"/>
                <a:gd name="T40" fmla="*/ 255588 w 707"/>
                <a:gd name="T41" fmla="*/ 622300 h 711"/>
                <a:gd name="T42" fmla="*/ 896938 w 707"/>
                <a:gd name="T43" fmla="*/ 568325 h 711"/>
                <a:gd name="T44" fmla="*/ 936625 w 707"/>
                <a:gd name="T45" fmla="*/ 684213 h 711"/>
                <a:gd name="T46" fmla="*/ 936625 w 707"/>
                <a:gd name="T47" fmla="*/ 819150 h 711"/>
                <a:gd name="T48" fmla="*/ 868363 w 707"/>
                <a:gd name="T49" fmla="*/ 976313 h 711"/>
                <a:gd name="T50" fmla="*/ 738188 w 707"/>
                <a:gd name="T51" fmla="*/ 1085850 h 711"/>
                <a:gd name="T52" fmla="*/ 579438 w 707"/>
                <a:gd name="T53" fmla="*/ 1128713 h 711"/>
                <a:gd name="T54" fmla="*/ 584200 w 707"/>
                <a:gd name="T55" fmla="*/ 903288 h 711"/>
                <a:gd name="T56" fmla="*/ 715963 w 707"/>
                <a:gd name="T57" fmla="*/ 865188 h 711"/>
                <a:gd name="T58" fmla="*/ 830263 w 707"/>
                <a:gd name="T59" fmla="*/ 768350 h 711"/>
                <a:gd name="T60" fmla="*/ 892175 w 707"/>
                <a:gd name="T61" fmla="*/ 619125 h 711"/>
                <a:gd name="T62" fmla="*/ 835025 w 707"/>
                <a:gd name="T63" fmla="*/ 425450 h 711"/>
                <a:gd name="T64" fmla="*/ 871538 w 707"/>
                <a:gd name="T65" fmla="*/ 554038 h 711"/>
                <a:gd name="T66" fmla="*/ 700088 w 707"/>
                <a:gd name="T67" fmla="*/ 466725 h 711"/>
                <a:gd name="T68" fmla="*/ 658813 w 707"/>
                <a:gd name="T69" fmla="*/ 425450 h 711"/>
                <a:gd name="T70" fmla="*/ 684213 w 707"/>
                <a:gd name="T71" fmla="*/ 554038 h 711"/>
                <a:gd name="T72" fmla="*/ 452438 w 707"/>
                <a:gd name="T73" fmla="*/ 466725 h 711"/>
                <a:gd name="T74" fmla="*/ 434975 w 707"/>
                <a:gd name="T75" fmla="*/ 425450 h 711"/>
                <a:gd name="T76" fmla="*/ 412750 w 707"/>
                <a:gd name="T77" fmla="*/ 554038 h 711"/>
                <a:gd name="T78" fmla="*/ 268288 w 707"/>
                <a:gd name="T79" fmla="*/ 466725 h 711"/>
                <a:gd name="T80" fmla="*/ 593725 w 707"/>
                <a:gd name="T81" fmla="*/ 315913 h 711"/>
                <a:gd name="T82" fmla="*/ 474663 w 707"/>
                <a:gd name="T83" fmla="*/ 396875 h 711"/>
                <a:gd name="T84" fmla="*/ 560388 w 707"/>
                <a:gd name="T85" fmla="*/ 284163 h 711"/>
                <a:gd name="T86" fmla="*/ 658813 w 707"/>
                <a:gd name="T87" fmla="*/ 268288 h 711"/>
                <a:gd name="T88" fmla="*/ 782638 w 707"/>
                <a:gd name="T89" fmla="*/ 350838 h 711"/>
                <a:gd name="T90" fmla="*/ 660400 w 707"/>
                <a:gd name="T91" fmla="*/ 358775 h 711"/>
                <a:gd name="T92" fmla="*/ 573088 w 707"/>
                <a:gd name="T93" fmla="*/ 254000 h 711"/>
                <a:gd name="T94" fmla="*/ 500063 w 707"/>
                <a:gd name="T95" fmla="*/ 304800 h 711"/>
                <a:gd name="T96" fmla="*/ 446088 w 707"/>
                <a:gd name="T97" fmla="*/ 396875 h 711"/>
                <a:gd name="T98" fmla="*/ 379413 w 707"/>
                <a:gd name="T99" fmla="*/ 314325 h 711"/>
                <a:gd name="T100" fmla="*/ 508000 w 707"/>
                <a:gd name="T101" fmla="*/ 258763 h 711"/>
                <a:gd name="T102" fmla="*/ 1122363 w 707"/>
                <a:gd name="T103" fmla="*/ 0 h 711"/>
                <a:gd name="T104" fmla="*/ 495300 w 707"/>
                <a:gd name="T105" fmla="*/ 231775 h 711"/>
                <a:gd name="T106" fmla="*/ 365125 w 707"/>
                <a:gd name="T107" fmla="*/ 290513 h 711"/>
                <a:gd name="T108" fmla="*/ 263525 w 707"/>
                <a:gd name="T109" fmla="*/ 406400 h 711"/>
                <a:gd name="T110" fmla="*/ 225425 w 707"/>
                <a:gd name="T111" fmla="*/ 560388 h 711"/>
                <a:gd name="T112" fmla="*/ 185738 w 707"/>
                <a:gd name="T113" fmla="*/ 444500 h 711"/>
                <a:gd name="T114" fmla="*/ 187325 w 707"/>
                <a:gd name="T115" fmla="*/ 307975 h 711"/>
                <a:gd name="T116" fmla="*/ 255588 w 707"/>
                <a:gd name="T117" fmla="*/ 150813 h 711"/>
                <a:gd name="T118" fmla="*/ 384175 w 707"/>
                <a:gd name="T119" fmla="*/ 39688 h 711"/>
                <a:gd name="T120" fmla="*/ 544513 w 707"/>
                <a:gd name="T121" fmla="*/ 0 h 7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07" h="711">
                  <a:moveTo>
                    <a:pt x="427" y="461"/>
                  </a:moveTo>
                  <a:lnTo>
                    <a:pt x="516" y="461"/>
                  </a:lnTo>
                  <a:lnTo>
                    <a:pt x="496" y="487"/>
                  </a:lnTo>
                  <a:lnTo>
                    <a:pt x="475" y="508"/>
                  </a:lnTo>
                  <a:lnTo>
                    <a:pt x="453" y="525"/>
                  </a:lnTo>
                  <a:lnTo>
                    <a:pt x="430" y="537"/>
                  </a:lnTo>
                  <a:lnTo>
                    <a:pt x="406" y="544"/>
                  </a:lnTo>
                  <a:lnTo>
                    <a:pt x="383" y="549"/>
                  </a:lnTo>
                  <a:lnTo>
                    <a:pt x="361" y="550"/>
                  </a:lnTo>
                  <a:lnTo>
                    <a:pt x="381" y="532"/>
                  </a:lnTo>
                  <a:lnTo>
                    <a:pt x="399" y="509"/>
                  </a:lnTo>
                  <a:lnTo>
                    <a:pt x="416" y="485"/>
                  </a:lnTo>
                  <a:lnTo>
                    <a:pt x="427" y="461"/>
                  </a:lnTo>
                  <a:close/>
                  <a:moveTo>
                    <a:pt x="299" y="461"/>
                  </a:moveTo>
                  <a:lnTo>
                    <a:pt x="409" y="461"/>
                  </a:lnTo>
                  <a:lnTo>
                    <a:pt x="398" y="480"/>
                  </a:lnTo>
                  <a:lnTo>
                    <a:pt x="385" y="500"/>
                  </a:lnTo>
                  <a:lnTo>
                    <a:pt x="369" y="519"/>
                  </a:lnTo>
                  <a:lnTo>
                    <a:pt x="353" y="534"/>
                  </a:lnTo>
                  <a:lnTo>
                    <a:pt x="338" y="519"/>
                  </a:lnTo>
                  <a:lnTo>
                    <a:pt x="323" y="500"/>
                  </a:lnTo>
                  <a:lnTo>
                    <a:pt x="309" y="480"/>
                  </a:lnTo>
                  <a:lnTo>
                    <a:pt x="299" y="461"/>
                  </a:lnTo>
                  <a:close/>
                  <a:moveTo>
                    <a:pt x="190" y="461"/>
                  </a:moveTo>
                  <a:lnTo>
                    <a:pt x="281" y="461"/>
                  </a:lnTo>
                  <a:lnTo>
                    <a:pt x="288" y="480"/>
                  </a:lnTo>
                  <a:lnTo>
                    <a:pt x="300" y="499"/>
                  </a:lnTo>
                  <a:lnTo>
                    <a:pt x="315" y="519"/>
                  </a:lnTo>
                  <a:lnTo>
                    <a:pt x="331" y="536"/>
                  </a:lnTo>
                  <a:lnTo>
                    <a:pt x="347" y="550"/>
                  </a:lnTo>
                  <a:lnTo>
                    <a:pt x="324" y="549"/>
                  </a:lnTo>
                  <a:lnTo>
                    <a:pt x="300" y="544"/>
                  </a:lnTo>
                  <a:lnTo>
                    <a:pt x="278" y="537"/>
                  </a:lnTo>
                  <a:lnTo>
                    <a:pt x="254" y="525"/>
                  </a:lnTo>
                  <a:lnTo>
                    <a:pt x="231" y="508"/>
                  </a:lnTo>
                  <a:lnTo>
                    <a:pt x="210" y="487"/>
                  </a:lnTo>
                  <a:lnTo>
                    <a:pt x="190" y="461"/>
                  </a:lnTo>
                  <a:close/>
                  <a:moveTo>
                    <a:pt x="447" y="365"/>
                  </a:moveTo>
                  <a:lnTo>
                    <a:pt x="549" y="365"/>
                  </a:lnTo>
                  <a:lnTo>
                    <a:pt x="546" y="392"/>
                  </a:lnTo>
                  <a:lnTo>
                    <a:pt x="538" y="419"/>
                  </a:lnTo>
                  <a:lnTo>
                    <a:pt x="526" y="445"/>
                  </a:lnTo>
                  <a:lnTo>
                    <a:pt x="434" y="445"/>
                  </a:lnTo>
                  <a:lnTo>
                    <a:pt x="441" y="417"/>
                  </a:lnTo>
                  <a:lnTo>
                    <a:pt x="446" y="390"/>
                  </a:lnTo>
                  <a:lnTo>
                    <a:pt x="447" y="365"/>
                  </a:lnTo>
                  <a:close/>
                  <a:moveTo>
                    <a:pt x="276" y="365"/>
                  </a:moveTo>
                  <a:lnTo>
                    <a:pt x="431" y="365"/>
                  </a:lnTo>
                  <a:lnTo>
                    <a:pt x="428" y="392"/>
                  </a:lnTo>
                  <a:lnTo>
                    <a:pt x="423" y="419"/>
                  </a:lnTo>
                  <a:lnTo>
                    <a:pt x="415" y="445"/>
                  </a:lnTo>
                  <a:lnTo>
                    <a:pt x="292" y="445"/>
                  </a:lnTo>
                  <a:lnTo>
                    <a:pt x="285" y="419"/>
                  </a:lnTo>
                  <a:lnTo>
                    <a:pt x="279" y="392"/>
                  </a:lnTo>
                  <a:lnTo>
                    <a:pt x="276" y="365"/>
                  </a:lnTo>
                  <a:close/>
                  <a:moveTo>
                    <a:pt x="157" y="365"/>
                  </a:moveTo>
                  <a:lnTo>
                    <a:pt x="260" y="365"/>
                  </a:lnTo>
                  <a:lnTo>
                    <a:pt x="262" y="390"/>
                  </a:lnTo>
                  <a:lnTo>
                    <a:pt x="267" y="417"/>
                  </a:lnTo>
                  <a:lnTo>
                    <a:pt x="274" y="445"/>
                  </a:lnTo>
                  <a:lnTo>
                    <a:pt x="180" y="445"/>
                  </a:lnTo>
                  <a:lnTo>
                    <a:pt x="169" y="419"/>
                  </a:lnTo>
                  <a:lnTo>
                    <a:pt x="161" y="392"/>
                  </a:lnTo>
                  <a:lnTo>
                    <a:pt x="157" y="365"/>
                  </a:lnTo>
                  <a:close/>
                  <a:moveTo>
                    <a:pt x="565" y="355"/>
                  </a:moveTo>
                  <a:lnTo>
                    <a:pt x="565" y="358"/>
                  </a:lnTo>
                  <a:lnTo>
                    <a:pt x="577" y="381"/>
                  </a:lnTo>
                  <a:lnTo>
                    <a:pt x="585" y="406"/>
                  </a:lnTo>
                  <a:lnTo>
                    <a:pt x="590" y="431"/>
                  </a:lnTo>
                  <a:lnTo>
                    <a:pt x="592" y="456"/>
                  </a:lnTo>
                  <a:lnTo>
                    <a:pt x="592" y="480"/>
                  </a:lnTo>
                  <a:lnTo>
                    <a:pt x="590" y="516"/>
                  </a:lnTo>
                  <a:lnTo>
                    <a:pt x="580" y="552"/>
                  </a:lnTo>
                  <a:lnTo>
                    <a:pt x="566" y="585"/>
                  </a:lnTo>
                  <a:lnTo>
                    <a:pt x="547" y="615"/>
                  </a:lnTo>
                  <a:lnTo>
                    <a:pt x="523" y="642"/>
                  </a:lnTo>
                  <a:lnTo>
                    <a:pt x="495" y="666"/>
                  </a:lnTo>
                  <a:lnTo>
                    <a:pt x="465" y="684"/>
                  </a:lnTo>
                  <a:lnTo>
                    <a:pt x="434" y="699"/>
                  </a:lnTo>
                  <a:lnTo>
                    <a:pt x="399" y="707"/>
                  </a:lnTo>
                  <a:lnTo>
                    <a:pt x="365" y="711"/>
                  </a:lnTo>
                  <a:lnTo>
                    <a:pt x="0" y="711"/>
                  </a:lnTo>
                  <a:lnTo>
                    <a:pt x="142" y="569"/>
                  </a:lnTo>
                  <a:lnTo>
                    <a:pt x="368" y="569"/>
                  </a:lnTo>
                  <a:lnTo>
                    <a:pt x="395" y="566"/>
                  </a:lnTo>
                  <a:lnTo>
                    <a:pt x="423" y="559"/>
                  </a:lnTo>
                  <a:lnTo>
                    <a:pt x="451" y="545"/>
                  </a:lnTo>
                  <a:lnTo>
                    <a:pt x="477" y="528"/>
                  </a:lnTo>
                  <a:lnTo>
                    <a:pt x="501" y="508"/>
                  </a:lnTo>
                  <a:lnTo>
                    <a:pt x="523" y="484"/>
                  </a:lnTo>
                  <a:lnTo>
                    <a:pt x="541" y="456"/>
                  </a:lnTo>
                  <a:lnTo>
                    <a:pt x="554" y="424"/>
                  </a:lnTo>
                  <a:lnTo>
                    <a:pt x="562" y="390"/>
                  </a:lnTo>
                  <a:lnTo>
                    <a:pt x="565" y="355"/>
                  </a:lnTo>
                  <a:close/>
                  <a:moveTo>
                    <a:pt x="434" y="268"/>
                  </a:moveTo>
                  <a:lnTo>
                    <a:pt x="526" y="268"/>
                  </a:lnTo>
                  <a:lnTo>
                    <a:pt x="538" y="294"/>
                  </a:lnTo>
                  <a:lnTo>
                    <a:pt x="546" y="321"/>
                  </a:lnTo>
                  <a:lnTo>
                    <a:pt x="549" y="349"/>
                  </a:lnTo>
                  <a:lnTo>
                    <a:pt x="447" y="349"/>
                  </a:lnTo>
                  <a:lnTo>
                    <a:pt x="446" y="321"/>
                  </a:lnTo>
                  <a:lnTo>
                    <a:pt x="441" y="294"/>
                  </a:lnTo>
                  <a:lnTo>
                    <a:pt x="434" y="268"/>
                  </a:lnTo>
                  <a:close/>
                  <a:moveTo>
                    <a:pt x="292" y="268"/>
                  </a:moveTo>
                  <a:lnTo>
                    <a:pt x="415" y="268"/>
                  </a:lnTo>
                  <a:lnTo>
                    <a:pt x="423" y="294"/>
                  </a:lnTo>
                  <a:lnTo>
                    <a:pt x="428" y="321"/>
                  </a:lnTo>
                  <a:lnTo>
                    <a:pt x="431" y="349"/>
                  </a:lnTo>
                  <a:lnTo>
                    <a:pt x="276" y="349"/>
                  </a:lnTo>
                  <a:lnTo>
                    <a:pt x="279" y="321"/>
                  </a:lnTo>
                  <a:lnTo>
                    <a:pt x="285" y="294"/>
                  </a:lnTo>
                  <a:lnTo>
                    <a:pt x="292" y="268"/>
                  </a:lnTo>
                  <a:close/>
                  <a:moveTo>
                    <a:pt x="180" y="268"/>
                  </a:moveTo>
                  <a:lnTo>
                    <a:pt x="274" y="268"/>
                  </a:lnTo>
                  <a:lnTo>
                    <a:pt x="267" y="294"/>
                  </a:lnTo>
                  <a:lnTo>
                    <a:pt x="262" y="321"/>
                  </a:lnTo>
                  <a:lnTo>
                    <a:pt x="260" y="349"/>
                  </a:lnTo>
                  <a:lnTo>
                    <a:pt x="157" y="349"/>
                  </a:lnTo>
                  <a:lnTo>
                    <a:pt x="161" y="321"/>
                  </a:lnTo>
                  <a:lnTo>
                    <a:pt x="169" y="294"/>
                  </a:lnTo>
                  <a:lnTo>
                    <a:pt x="180" y="268"/>
                  </a:lnTo>
                  <a:close/>
                  <a:moveTo>
                    <a:pt x="353" y="179"/>
                  </a:moveTo>
                  <a:lnTo>
                    <a:pt x="374" y="199"/>
                  </a:lnTo>
                  <a:lnTo>
                    <a:pt x="393" y="225"/>
                  </a:lnTo>
                  <a:lnTo>
                    <a:pt x="409" y="250"/>
                  </a:lnTo>
                  <a:lnTo>
                    <a:pt x="299" y="250"/>
                  </a:lnTo>
                  <a:lnTo>
                    <a:pt x="314" y="225"/>
                  </a:lnTo>
                  <a:lnTo>
                    <a:pt x="333" y="199"/>
                  </a:lnTo>
                  <a:lnTo>
                    <a:pt x="353" y="179"/>
                  </a:lnTo>
                  <a:close/>
                  <a:moveTo>
                    <a:pt x="361" y="160"/>
                  </a:moveTo>
                  <a:lnTo>
                    <a:pt x="387" y="163"/>
                  </a:lnTo>
                  <a:lnTo>
                    <a:pt x="415" y="169"/>
                  </a:lnTo>
                  <a:lnTo>
                    <a:pt x="441" y="181"/>
                  </a:lnTo>
                  <a:lnTo>
                    <a:pt x="468" y="198"/>
                  </a:lnTo>
                  <a:lnTo>
                    <a:pt x="493" y="221"/>
                  </a:lnTo>
                  <a:lnTo>
                    <a:pt x="516" y="250"/>
                  </a:lnTo>
                  <a:lnTo>
                    <a:pt x="427" y="250"/>
                  </a:lnTo>
                  <a:lnTo>
                    <a:pt x="416" y="226"/>
                  </a:lnTo>
                  <a:lnTo>
                    <a:pt x="399" y="202"/>
                  </a:lnTo>
                  <a:lnTo>
                    <a:pt x="381" y="179"/>
                  </a:lnTo>
                  <a:lnTo>
                    <a:pt x="361" y="160"/>
                  </a:lnTo>
                  <a:close/>
                  <a:moveTo>
                    <a:pt x="347" y="160"/>
                  </a:moveTo>
                  <a:lnTo>
                    <a:pt x="331" y="175"/>
                  </a:lnTo>
                  <a:lnTo>
                    <a:pt x="315" y="192"/>
                  </a:lnTo>
                  <a:lnTo>
                    <a:pt x="300" y="211"/>
                  </a:lnTo>
                  <a:lnTo>
                    <a:pt x="288" y="231"/>
                  </a:lnTo>
                  <a:lnTo>
                    <a:pt x="281" y="250"/>
                  </a:lnTo>
                  <a:lnTo>
                    <a:pt x="190" y="250"/>
                  </a:lnTo>
                  <a:lnTo>
                    <a:pt x="213" y="221"/>
                  </a:lnTo>
                  <a:lnTo>
                    <a:pt x="239" y="198"/>
                  </a:lnTo>
                  <a:lnTo>
                    <a:pt x="266" y="181"/>
                  </a:lnTo>
                  <a:lnTo>
                    <a:pt x="293" y="169"/>
                  </a:lnTo>
                  <a:lnTo>
                    <a:pt x="320" y="163"/>
                  </a:lnTo>
                  <a:lnTo>
                    <a:pt x="347" y="160"/>
                  </a:lnTo>
                  <a:close/>
                  <a:moveTo>
                    <a:pt x="343" y="0"/>
                  </a:moveTo>
                  <a:lnTo>
                    <a:pt x="707" y="0"/>
                  </a:lnTo>
                  <a:lnTo>
                    <a:pt x="565" y="144"/>
                  </a:lnTo>
                  <a:lnTo>
                    <a:pt x="340" y="144"/>
                  </a:lnTo>
                  <a:lnTo>
                    <a:pt x="312" y="146"/>
                  </a:lnTo>
                  <a:lnTo>
                    <a:pt x="284" y="153"/>
                  </a:lnTo>
                  <a:lnTo>
                    <a:pt x="256" y="167"/>
                  </a:lnTo>
                  <a:lnTo>
                    <a:pt x="230" y="183"/>
                  </a:lnTo>
                  <a:lnTo>
                    <a:pt x="206" y="204"/>
                  </a:lnTo>
                  <a:lnTo>
                    <a:pt x="184" y="228"/>
                  </a:lnTo>
                  <a:lnTo>
                    <a:pt x="166" y="256"/>
                  </a:lnTo>
                  <a:lnTo>
                    <a:pt x="153" y="286"/>
                  </a:lnTo>
                  <a:lnTo>
                    <a:pt x="144" y="319"/>
                  </a:lnTo>
                  <a:lnTo>
                    <a:pt x="142" y="353"/>
                  </a:lnTo>
                  <a:lnTo>
                    <a:pt x="130" y="330"/>
                  </a:lnTo>
                  <a:lnTo>
                    <a:pt x="123" y="306"/>
                  </a:lnTo>
                  <a:lnTo>
                    <a:pt x="117" y="280"/>
                  </a:lnTo>
                  <a:lnTo>
                    <a:pt x="114" y="255"/>
                  </a:lnTo>
                  <a:lnTo>
                    <a:pt x="114" y="232"/>
                  </a:lnTo>
                  <a:lnTo>
                    <a:pt x="118" y="194"/>
                  </a:lnTo>
                  <a:lnTo>
                    <a:pt x="126" y="159"/>
                  </a:lnTo>
                  <a:lnTo>
                    <a:pt x="142" y="125"/>
                  </a:lnTo>
                  <a:lnTo>
                    <a:pt x="161" y="95"/>
                  </a:lnTo>
                  <a:lnTo>
                    <a:pt x="184" y="68"/>
                  </a:lnTo>
                  <a:lnTo>
                    <a:pt x="212" y="44"/>
                  </a:lnTo>
                  <a:lnTo>
                    <a:pt x="242" y="25"/>
                  </a:lnTo>
                  <a:lnTo>
                    <a:pt x="274" y="12"/>
                  </a:lnTo>
                  <a:lnTo>
                    <a:pt x="308" y="2"/>
                  </a:lnTo>
                  <a:lnTo>
                    <a:pt x="343" y="0"/>
                  </a:lnTo>
                  <a:close/>
                </a:path>
              </a:pathLst>
            </a:custGeom>
            <a:grpFill/>
            <a:ln w="0">
              <a:noFill/>
              <a:prstDash val="solid"/>
              <a:round/>
              <a:headEnd/>
              <a:tailEnd/>
            </a:ln>
          </p:spPr>
          <p:txBody>
            <a:bodyPr/>
            <a:lstStyle/>
            <a:p>
              <a:pPr>
                <a:defRPr/>
              </a:pPr>
              <a:endParaRPr lang="en-CA" sz="1200" dirty="0">
                <a:solidFill>
                  <a:srgbClr val="000000"/>
                </a:solidFill>
                <a:cs typeface="Calibri"/>
              </a:endParaRPr>
            </a:p>
          </p:txBody>
        </p:sp>
        <p:sp>
          <p:nvSpPr>
            <p:cNvPr id="17" name="Freeform 22"/>
            <p:cNvSpPr>
              <a:spLocks noEditPoints="1"/>
            </p:cNvSpPr>
            <p:nvPr/>
          </p:nvSpPr>
          <p:spPr bwMode="auto">
            <a:xfrm>
              <a:off x="2705" y="3030"/>
              <a:ext cx="3055" cy="429"/>
            </a:xfrm>
            <a:custGeom>
              <a:avLst/>
              <a:gdLst>
                <a:gd name="T0" fmla="*/ 2824163 w 3055"/>
                <a:gd name="T1" fmla="*/ 479425 h 429"/>
                <a:gd name="T2" fmla="*/ 2989263 w 3055"/>
                <a:gd name="T3" fmla="*/ 517525 h 429"/>
                <a:gd name="T4" fmla="*/ 2913063 w 3055"/>
                <a:gd name="T5" fmla="*/ 334963 h 429"/>
                <a:gd name="T6" fmla="*/ 2230438 w 3055"/>
                <a:gd name="T7" fmla="*/ 477838 h 429"/>
                <a:gd name="T8" fmla="*/ 2386013 w 3055"/>
                <a:gd name="T9" fmla="*/ 533400 h 429"/>
                <a:gd name="T10" fmla="*/ 2322513 w 3055"/>
                <a:gd name="T11" fmla="*/ 333375 h 429"/>
                <a:gd name="T12" fmla="*/ 3387725 w 3055"/>
                <a:gd name="T13" fmla="*/ 477838 h 429"/>
                <a:gd name="T14" fmla="*/ 3544888 w 3055"/>
                <a:gd name="T15" fmla="*/ 533400 h 429"/>
                <a:gd name="T16" fmla="*/ 3479800 w 3055"/>
                <a:gd name="T17" fmla="*/ 333375 h 429"/>
                <a:gd name="T18" fmla="*/ 1057275 w 3055"/>
                <a:gd name="T19" fmla="*/ 479425 h 429"/>
                <a:gd name="T20" fmla="*/ 1227138 w 3055"/>
                <a:gd name="T21" fmla="*/ 533400 h 429"/>
                <a:gd name="T22" fmla="*/ 1184275 w 3055"/>
                <a:gd name="T23" fmla="*/ 330200 h 429"/>
                <a:gd name="T24" fmla="*/ 4149725 w 3055"/>
                <a:gd name="T25" fmla="*/ 217488 h 429"/>
                <a:gd name="T26" fmla="*/ 4291013 w 3055"/>
                <a:gd name="T27" fmla="*/ 671513 h 429"/>
                <a:gd name="T28" fmla="*/ 4033838 w 3055"/>
                <a:gd name="T29" fmla="*/ 354013 h 429"/>
                <a:gd name="T30" fmla="*/ 3962400 w 3055"/>
                <a:gd name="T31" fmla="*/ 225425 h 429"/>
                <a:gd name="T32" fmla="*/ 4106863 w 3055"/>
                <a:gd name="T33" fmla="*/ 214313 h 429"/>
                <a:gd name="T34" fmla="*/ 2414588 w 3055"/>
                <a:gd name="T35" fmla="*/ 265113 h 429"/>
                <a:gd name="T36" fmla="*/ 2392363 w 3055"/>
                <a:gd name="T37" fmla="*/ 644525 h 429"/>
                <a:gd name="T38" fmla="*/ 2154238 w 3055"/>
                <a:gd name="T39" fmla="*/ 644525 h 429"/>
                <a:gd name="T40" fmla="*/ 2097088 w 3055"/>
                <a:gd name="T41" fmla="*/ 315913 h 429"/>
                <a:gd name="T42" fmla="*/ 3505200 w 3055"/>
                <a:gd name="T43" fmla="*/ 223838 h 429"/>
                <a:gd name="T44" fmla="*/ 3727450 w 3055"/>
                <a:gd name="T45" fmla="*/ 671513 h 429"/>
                <a:gd name="T46" fmla="*/ 3492500 w 3055"/>
                <a:gd name="T47" fmla="*/ 673100 h 429"/>
                <a:gd name="T48" fmla="*/ 3236913 w 3055"/>
                <a:gd name="T49" fmla="*/ 542925 h 429"/>
                <a:gd name="T50" fmla="*/ 3346450 w 3055"/>
                <a:gd name="T51" fmla="*/ 231775 h 429"/>
                <a:gd name="T52" fmla="*/ 857250 w 3055"/>
                <a:gd name="T53" fmla="*/ 231775 h 429"/>
                <a:gd name="T54" fmla="*/ 693738 w 3055"/>
                <a:gd name="T55" fmla="*/ 368300 h 429"/>
                <a:gd name="T56" fmla="*/ 739775 w 3055"/>
                <a:gd name="T57" fmla="*/ 550863 h 429"/>
                <a:gd name="T58" fmla="*/ 828675 w 3055"/>
                <a:gd name="T59" fmla="*/ 669925 h 429"/>
                <a:gd name="T60" fmla="*/ 539750 w 3055"/>
                <a:gd name="T61" fmla="*/ 579438 h 429"/>
                <a:gd name="T62" fmla="*/ 608013 w 3055"/>
                <a:gd name="T63" fmla="*/ 249238 h 429"/>
                <a:gd name="T64" fmla="*/ 1336675 w 3055"/>
                <a:gd name="T65" fmla="*/ 277813 h 429"/>
                <a:gd name="T66" fmla="*/ 1339850 w 3055"/>
                <a:gd name="T67" fmla="*/ 617538 h 429"/>
                <a:gd name="T68" fmla="*/ 968375 w 3055"/>
                <a:gd name="T69" fmla="*/ 617538 h 429"/>
                <a:gd name="T70" fmla="*/ 968375 w 3055"/>
                <a:gd name="T71" fmla="*/ 277813 h 429"/>
                <a:gd name="T72" fmla="*/ 1752600 w 3055"/>
                <a:gd name="T73" fmla="*/ 223838 h 429"/>
                <a:gd name="T74" fmla="*/ 1704975 w 3055"/>
                <a:gd name="T75" fmla="*/ 555625 h 429"/>
                <a:gd name="T76" fmla="*/ 1622425 w 3055"/>
                <a:gd name="T77" fmla="*/ 677863 h 429"/>
                <a:gd name="T78" fmla="*/ 1501775 w 3055"/>
                <a:gd name="T79" fmla="*/ 336550 h 429"/>
                <a:gd name="T80" fmla="*/ 384175 w 3055"/>
                <a:gd name="T81" fmla="*/ 74613 h 429"/>
                <a:gd name="T82" fmla="*/ 257175 w 3055"/>
                <a:gd name="T83" fmla="*/ 185738 h 429"/>
                <a:gd name="T84" fmla="*/ 187325 w 3055"/>
                <a:gd name="T85" fmla="*/ 261938 h 429"/>
                <a:gd name="T86" fmla="*/ 377825 w 3055"/>
                <a:gd name="T87" fmla="*/ 350838 h 429"/>
                <a:gd name="T88" fmla="*/ 415925 w 3055"/>
                <a:gd name="T89" fmla="*/ 595313 h 429"/>
                <a:gd name="T90" fmla="*/ 133350 w 3055"/>
                <a:gd name="T91" fmla="*/ 679450 h 429"/>
                <a:gd name="T92" fmla="*/ 142875 w 3055"/>
                <a:gd name="T93" fmla="*/ 552450 h 429"/>
                <a:gd name="T94" fmla="*/ 268288 w 3055"/>
                <a:gd name="T95" fmla="*/ 481013 h 429"/>
                <a:gd name="T96" fmla="*/ 95250 w 3055"/>
                <a:gd name="T97" fmla="*/ 388938 h 429"/>
                <a:gd name="T98" fmla="*/ 12700 w 3055"/>
                <a:gd name="T99" fmla="*/ 174625 h 429"/>
                <a:gd name="T100" fmla="*/ 258763 w 3055"/>
                <a:gd name="T101" fmla="*/ 60325 h 429"/>
                <a:gd name="T102" fmla="*/ 4849813 w 3055"/>
                <a:gd name="T103" fmla="*/ 671513 h 429"/>
                <a:gd name="T104" fmla="*/ 2820988 w 3055"/>
                <a:gd name="T105" fmla="*/ 41275 h 429"/>
                <a:gd name="T106" fmla="*/ 2959100 w 3055"/>
                <a:gd name="T107" fmla="*/ 214313 h 429"/>
                <a:gd name="T108" fmla="*/ 3167063 w 3055"/>
                <a:gd name="T109" fmla="*/ 439738 h 429"/>
                <a:gd name="T110" fmla="*/ 2994025 w 3055"/>
                <a:gd name="T111" fmla="*/ 679450 h 429"/>
                <a:gd name="T112" fmla="*/ 2817813 w 3055"/>
                <a:gd name="T113" fmla="*/ 631825 h 429"/>
                <a:gd name="T114" fmla="*/ 1998663 w 3055"/>
                <a:gd name="T115" fmla="*/ 58738 h 429"/>
                <a:gd name="T116" fmla="*/ 1865313 w 3055"/>
                <a:gd name="T117" fmla="*/ 157163 h 429"/>
                <a:gd name="T118" fmla="*/ 1917700 w 3055"/>
                <a:gd name="T119" fmla="*/ 0 h 42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055" h="429">
                  <a:moveTo>
                    <a:pt x="1835" y="211"/>
                  </a:moveTo>
                  <a:lnTo>
                    <a:pt x="1820" y="214"/>
                  </a:lnTo>
                  <a:lnTo>
                    <a:pt x="1805" y="220"/>
                  </a:lnTo>
                  <a:lnTo>
                    <a:pt x="1794" y="231"/>
                  </a:lnTo>
                  <a:lnTo>
                    <a:pt x="1785" y="245"/>
                  </a:lnTo>
                  <a:lnTo>
                    <a:pt x="1779" y="262"/>
                  </a:lnTo>
                  <a:lnTo>
                    <a:pt x="1776" y="283"/>
                  </a:lnTo>
                  <a:lnTo>
                    <a:pt x="1779" y="302"/>
                  </a:lnTo>
                  <a:lnTo>
                    <a:pt x="1783" y="319"/>
                  </a:lnTo>
                  <a:lnTo>
                    <a:pt x="1792" y="333"/>
                  </a:lnTo>
                  <a:lnTo>
                    <a:pt x="1804" y="344"/>
                  </a:lnTo>
                  <a:lnTo>
                    <a:pt x="1818" y="352"/>
                  </a:lnTo>
                  <a:lnTo>
                    <a:pt x="1835" y="354"/>
                  </a:lnTo>
                  <a:lnTo>
                    <a:pt x="1854" y="350"/>
                  </a:lnTo>
                  <a:lnTo>
                    <a:pt x="1871" y="341"/>
                  </a:lnTo>
                  <a:lnTo>
                    <a:pt x="1883" y="326"/>
                  </a:lnTo>
                  <a:lnTo>
                    <a:pt x="1892" y="306"/>
                  </a:lnTo>
                  <a:lnTo>
                    <a:pt x="1894" y="283"/>
                  </a:lnTo>
                  <a:lnTo>
                    <a:pt x="1893" y="263"/>
                  </a:lnTo>
                  <a:lnTo>
                    <a:pt x="1887" y="246"/>
                  </a:lnTo>
                  <a:lnTo>
                    <a:pt x="1878" y="232"/>
                  </a:lnTo>
                  <a:lnTo>
                    <a:pt x="1868" y="221"/>
                  </a:lnTo>
                  <a:lnTo>
                    <a:pt x="1853" y="214"/>
                  </a:lnTo>
                  <a:lnTo>
                    <a:pt x="1835" y="211"/>
                  </a:lnTo>
                  <a:close/>
                  <a:moveTo>
                    <a:pt x="1463" y="210"/>
                  </a:moveTo>
                  <a:lnTo>
                    <a:pt x="1446" y="212"/>
                  </a:lnTo>
                  <a:lnTo>
                    <a:pt x="1431" y="220"/>
                  </a:lnTo>
                  <a:lnTo>
                    <a:pt x="1419" y="231"/>
                  </a:lnTo>
                  <a:lnTo>
                    <a:pt x="1411" y="244"/>
                  </a:lnTo>
                  <a:lnTo>
                    <a:pt x="1405" y="261"/>
                  </a:lnTo>
                  <a:lnTo>
                    <a:pt x="1402" y="279"/>
                  </a:lnTo>
                  <a:lnTo>
                    <a:pt x="1405" y="301"/>
                  </a:lnTo>
                  <a:lnTo>
                    <a:pt x="1411" y="320"/>
                  </a:lnTo>
                  <a:lnTo>
                    <a:pt x="1421" y="335"/>
                  </a:lnTo>
                  <a:lnTo>
                    <a:pt x="1431" y="346"/>
                  </a:lnTo>
                  <a:lnTo>
                    <a:pt x="1446" y="353"/>
                  </a:lnTo>
                  <a:lnTo>
                    <a:pt x="1463" y="355"/>
                  </a:lnTo>
                  <a:lnTo>
                    <a:pt x="1477" y="353"/>
                  </a:lnTo>
                  <a:lnTo>
                    <a:pt x="1491" y="347"/>
                  </a:lnTo>
                  <a:lnTo>
                    <a:pt x="1503" y="336"/>
                  </a:lnTo>
                  <a:lnTo>
                    <a:pt x="1513" y="321"/>
                  </a:lnTo>
                  <a:lnTo>
                    <a:pt x="1519" y="303"/>
                  </a:lnTo>
                  <a:lnTo>
                    <a:pt x="1521" y="284"/>
                  </a:lnTo>
                  <a:lnTo>
                    <a:pt x="1519" y="258"/>
                  </a:lnTo>
                  <a:lnTo>
                    <a:pt x="1511" y="239"/>
                  </a:lnTo>
                  <a:lnTo>
                    <a:pt x="1497" y="223"/>
                  </a:lnTo>
                  <a:lnTo>
                    <a:pt x="1482" y="214"/>
                  </a:lnTo>
                  <a:lnTo>
                    <a:pt x="1463" y="210"/>
                  </a:lnTo>
                  <a:close/>
                  <a:moveTo>
                    <a:pt x="2192" y="210"/>
                  </a:moveTo>
                  <a:lnTo>
                    <a:pt x="2175" y="212"/>
                  </a:lnTo>
                  <a:lnTo>
                    <a:pt x="2161" y="220"/>
                  </a:lnTo>
                  <a:lnTo>
                    <a:pt x="2149" y="231"/>
                  </a:lnTo>
                  <a:lnTo>
                    <a:pt x="2140" y="244"/>
                  </a:lnTo>
                  <a:lnTo>
                    <a:pt x="2134" y="261"/>
                  </a:lnTo>
                  <a:lnTo>
                    <a:pt x="2133" y="279"/>
                  </a:lnTo>
                  <a:lnTo>
                    <a:pt x="2134" y="301"/>
                  </a:lnTo>
                  <a:lnTo>
                    <a:pt x="2140" y="320"/>
                  </a:lnTo>
                  <a:lnTo>
                    <a:pt x="2150" y="335"/>
                  </a:lnTo>
                  <a:lnTo>
                    <a:pt x="2162" y="346"/>
                  </a:lnTo>
                  <a:lnTo>
                    <a:pt x="2176" y="353"/>
                  </a:lnTo>
                  <a:lnTo>
                    <a:pt x="2192" y="355"/>
                  </a:lnTo>
                  <a:lnTo>
                    <a:pt x="2207" y="353"/>
                  </a:lnTo>
                  <a:lnTo>
                    <a:pt x="2221" y="346"/>
                  </a:lnTo>
                  <a:lnTo>
                    <a:pt x="2233" y="336"/>
                  </a:lnTo>
                  <a:lnTo>
                    <a:pt x="2244" y="321"/>
                  </a:lnTo>
                  <a:lnTo>
                    <a:pt x="2250" y="303"/>
                  </a:lnTo>
                  <a:lnTo>
                    <a:pt x="2252" y="283"/>
                  </a:lnTo>
                  <a:lnTo>
                    <a:pt x="2249" y="258"/>
                  </a:lnTo>
                  <a:lnTo>
                    <a:pt x="2240" y="238"/>
                  </a:lnTo>
                  <a:lnTo>
                    <a:pt x="2228" y="223"/>
                  </a:lnTo>
                  <a:lnTo>
                    <a:pt x="2211" y="214"/>
                  </a:lnTo>
                  <a:lnTo>
                    <a:pt x="2192" y="210"/>
                  </a:lnTo>
                  <a:close/>
                  <a:moveTo>
                    <a:pt x="727" y="205"/>
                  </a:moveTo>
                  <a:lnTo>
                    <a:pt x="708" y="208"/>
                  </a:lnTo>
                  <a:lnTo>
                    <a:pt x="692" y="216"/>
                  </a:lnTo>
                  <a:lnTo>
                    <a:pt x="680" y="228"/>
                  </a:lnTo>
                  <a:lnTo>
                    <a:pt x="671" y="243"/>
                  </a:lnTo>
                  <a:lnTo>
                    <a:pt x="666" y="262"/>
                  </a:lnTo>
                  <a:lnTo>
                    <a:pt x="665" y="281"/>
                  </a:lnTo>
                  <a:lnTo>
                    <a:pt x="666" y="302"/>
                  </a:lnTo>
                  <a:lnTo>
                    <a:pt x="672" y="320"/>
                  </a:lnTo>
                  <a:lnTo>
                    <a:pt x="681" y="336"/>
                  </a:lnTo>
                  <a:lnTo>
                    <a:pt x="693" y="348"/>
                  </a:lnTo>
                  <a:lnTo>
                    <a:pt x="709" y="355"/>
                  </a:lnTo>
                  <a:lnTo>
                    <a:pt x="727" y="359"/>
                  </a:lnTo>
                  <a:lnTo>
                    <a:pt x="745" y="355"/>
                  </a:lnTo>
                  <a:lnTo>
                    <a:pt x="761" y="348"/>
                  </a:lnTo>
                  <a:lnTo>
                    <a:pt x="773" y="336"/>
                  </a:lnTo>
                  <a:lnTo>
                    <a:pt x="782" y="320"/>
                  </a:lnTo>
                  <a:lnTo>
                    <a:pt x="788" y="302"/>
                  </a:lnTo>
                  <a:lnTo>
                    <a:pt x="790" y="281"/>
                  </a:lnTo>
                  <a:lnTo>
                    <a:pt x="788" y="262"/>
                  </a:lnTo>
                  <a:lnTo>
                    <a:pt x="782" y="243"/>
                  </a:lnTo>
                  <a:lnTo>
                    <a:pt x="774" y="228"/>
                  </a:lnTo>
                  <a:lnTo>
                    <a:pt x="762" y="216"/>
                  </a:lnTo>
                  <a:lnTo>
                    <a:pt x="746" y="208"/>
                  </a:lnTo>
                  <a:lnTo>
                    <a:pt x="727" y="205"/>
                  </a:lnTo>
                  <a:close/>
                  <a:moveTo>
                    <a:pt x="1159" y="141"/>
                  </a:moveTo>
                  <a:lnTo>
                    <a:pt x="1256" y="141"/>
                  </a:lnTo>
                  <a:lnTo>
                    <a:pt x="1256" y="424"/>
                  </a:lnTo>
                  <a:lnTo>
                    <a:pt x="1159" y="424"/>
                  </a:lnTo>
                  <a:lnTo>
                    <a:pt x="1159" y="141"/>
                  </a:lnTo>
                  <a:close/>
                  <a:moveTo>
                    <a:pt x="2587" y="135"/>
                  </a:moveTo>
                  <a:lnTo>
                    <a:pt x="2614" y="137"/>
                  </a:lnTo>
                  <a:lnTo>
                    <a:pt x="2637" y="145"/>
                  </a:lnTo>
                  <a:lnTo>
                    <a:pt x="2657" y="156"/>
                  </a:lnTo>
                  <a:lnTo>
                    <a:pt x="2673" y="170"/>
                  </a:lnTo>
                  <a:lnTo>
                    <a:pt x="2686" y="188"/>
                  </a:lnTo>
                  <a:lnTo>
                    <a:pt x="2696" y="208"/>
                  </a:lnTo>
                  <a:lnTo>
                    <a:pt x="2702" y="231"/>
                  </a:lnTo>
                  <a:lnTo>
                    <a:pt x="2703" y="254"/>
                  </a:lnTo>
                  <a:lnTo>
                    <a:pt x="2703" y="423"/>
                  </a:lnTo>
                  <a:lnTo>
                    <a:pt x="2608" y="423"/>
                  </a:lnTo>
                  <a:lnTo>
                    <a:pt x="2608" y="278"/>
                  </a:lnTo>
                  <a:lnTo>
                    <a:pt x="2606" y="258"/>
                  </a:lnTo>
                  <a:lnTo>
                    <a:pt x="2600" y="242"/>
                  </a:lnTo>
                  <a:lnTo>
                    <a:pt x="2589" y="231"/>
                  </a:lnTo>
                  <a:lnTo>
                    <a:pt x="2574" y="223"/>
                  </a:lnTo>
                  <a:lnTo>
                    <a:pt x="2557" y="220"/>
                  </a:lnTo>
                  <a:lnTo>
                    <a:pt x="2541" y="223"/>
                  </a:lnTo>
                  <a:lnTo>
                    <a:pt x="2526" y="231"/>
                  </a:lnTo>
                  <a:lnTo>
                    <a:pt x="2515" y="243"/>
                  </a:lnTo>
                  <a:lnTo>
                    <a:pt x="2508" y="258"/>
                  </a:lnTo>
                  <a:lnTo>
                    <a:pt x="2506" y="278"/>
                  </a:lnTo>
                  <a:lnTo>
                    <a:pt x="2506" y="423"/>
                  </a:lnTo>
                  <a:lnTo>
                    <a:pt x="2411" y="423"/>
                  </a:lnTo>
                  <a:lnTo>
                    <a:pt x="2411" y="142"/>
                  </a:lnTo>
                  <a:lnTo>
                    <a:pt x="2496" y="142"/>
                  </a:lnTo>
                  <a:lnTo>
                    <a:pt x="2497" y="174"/>
                  </a:lnTo>
                  <a:lnTo>
                    <a:pt x="2500" y="174"/>
                  </a:lnTo>
                  <a:lnTo>
                    <a:pt x="2507" y="167"/>
                  </a:lnTo>
                  <a:lnTo>
                    <a:pt x="2517" y="158"/>
                  </a:lnTo>
                  <a:lnTo>
                    <a:pt x="2529" y="150"/>
                  </a:lnTo>
                  <a:lnTo>
                    <a:pt x="2545" y="142"/>
                  </a:lnTo>
                  <a:lnTo>
                    <a:pt x="2565" y="137"/>
                  </a:lnTo>
                  <a:lnTo>
                    <a:pt x="2587" y="135"/>
                  </a:lnTo>
                  <a:close/>
                  <a:moveTo>
                    <a:pt x="1433" y="135"/>
                  </a:moveTo>
                  <a:lnTo>
                    <a:pt x="1458" y="136"/>
                  </a:lnTo>
                  <a:lnTo>
                    <a:pt x="1477" y="141"/>
                  </a:lnTo>
                  <a:lnTo>
                    <a:pt x="1493" y="148"/>
                  </a:lnTo>
                  <a:lnTo>
                    <a:pt x="1505" y="156"/>
                  </a:lnTo>
                  <a:lnTo>
                    <a:pt x="1513" y="162"/>
                  </a:lnTo>
                  <a:lnTo>
                    <a:pt x="1518" y="167"/>
                  </a:lnTo>
                  <a:lnTo>
                    <a:pt x="1521" y="167"/>
                  </a:lnTo>
                  <a:lnTo>
                    <a:pt x="1521" y="141"/>
                  </a:lnTo>
                  <a:lnTo>
                    <a:pt x="1618" y="141"/>
                  </a:lnTo>
                  <a:lnTo>
                    <a:pt x="1618" y="423"/>
                  </a:lnTo>
                  <a:lnTo>
                    <a:pt x="1524" y="423"/>
                  </a:lnTo>
                  <a:lnTo>
                    <a:pt x="1521" y="395"/>
                  </a:lnTo>
                  <a:lnTo>
                    <a:pt x="1520" y="395"/>
                  </a:lnTo>
                  <a:lnTo>
                    <a:pt x="1514" y="400"/>
                  </a:lnTo>
                  <a:lnTo>
                    <a:pt x="1507" y="406"/>
                  </a:lnTo>
                  <a:lnTo>
                    <a:pt x="1497" y="412"/>
                  </a:lnTo>
                  <a:lnTo>
                    <a:pt x="1485" y="419"/>
                  </a:lnTo>
                  <a:lnTo>
                    <a:pt x="1470" y="424"/>
                  </a:lnTo>
                  <a:lnTo>
                    <a:pt x="1451" y="428"/>
                  </a:lnTo>
                  <a:lnTo>
                    <a:pt x="1427" y="429"/>
                  </a:lnTo>
                  <a:lnTo>
                    <a:pt x="1401" y="427"/>
                  </a:lnTo>
                  <a:lnTo>
                    <a:pt x="1378" y="419"/>
                  </a:lnTo>
                  <a:lnTo>
                    <a:pt x="1357" y="406"/>
                  </a:lnTo>
                  <a:lnTo>
                    <a:pt x="1338" y="389"/>
                  </a:lnTo>
                  <a:lnTo>
                    <a:pt x="1322" y="367"/>
                  </a:lnTo>
                  <a:lnTo>
                    <a:pt x="1310" y="342"/>
                  </a:lnTo>
                  <a:lnTo>
                    <a:pt x="1303" y="314"/>
                  </a:lnTo>
                  <a:lnTo>
                    <a:pt x="1300" y="283"/>
                  </a:lnTo>
                  <a:lnTo>
                    <a:pt x="1303" y="252"/>
                  </a:lnTo>
                  <a:lnTo>
                    <a:pt x="1309" y="225"/>
                  </a:lnTo>
                  <a:lnTo>
                    <a:pt x="1321" y="199"/>
                  </a:lnTo>
                  <a:lnTo>
                    <a:pt x="1336" y="177"/>
                  </a:lnTo>
                  <a:lnTo>
                    <a:pt x="1356" y="160"/>
                  </a:lnTo>
                  <a:lnTo>
                    <a:pt x="1378" y="146"/>
                  </a:lnTo>
                  <a:lnTo>
                    <a:pt x="1404" y="137"/>
                  </a:lnTo>
                  <a:lnTo>
                    <a:pt x="1433" y="135"/>
                  </a:lnTo>
                  <a:close/>
                  <a:moveTo>
                    <a:pt x="2163" y="135"/>
                  </a:moveTo>
                  <a:lnTo>
                    <a:pt x="2187" y="136"/>
                  </a:lnTo>
                  <a:lnTo>
                    <a:pt x="2208" y="141"/>
                  </a:lnTo>
                  <a:lnTo>
                    <a:pt x="2223" y="148"/>
                  </a:lnTo>
                  <a:lnTo>
                    <a:pt x="2234" y="156"/>
                  </a:lnTo>
                  <a:lnTo>
                    <a:pt x="2243" y="162"/>
                  </a:lnTo>
                  <a:lnTo>
                    <a:pt x="2249" y="167"/>
                  </a:lnTo>
                  <a:lnTo>
                    <a:pt x="2251" y="167"/>
                  </a:lnTo>
                  <a:lnTo>
                    <a:pt x="2252" y="141"/>
                  </a:lnTo>
                  <a:lnTo>
                    <a:pt x="2348" y="141"/>
                  </a:lnTo>
                  <a:lnTo>
                    <a:pt x="2348" y="423"/>
                  </a:lnTo>
                  <a:lnTo>
                    <a:pt x="2253" y="423"/>
                  </a:lnTo>
                  <a:lnTo>
                    <a:pt x="2252" y="395"/>
                  </a:lnTo>
                  <a:lnTo>
                    <a:pt x="2250" y="395"/>
                  </a:lnTo>
                  <a:lnTo>
                    <a:pt x="2245" y="400"/>
                  </a:lnTo>
                  <a:lnTo>
                    <a:pt x="2238" y="406"/>
                  </a:lnTo>
                  <a:lnTo>
                    <a:pt x="2228" y="412"/>
                  </a:lnTo>
                  <a:lnTo>
                    <a:pt x="2216" y="418"/>
                  </a:lnTo>
                  <a:lnTo>
                    <a:pt x="2200" y="424"/>
                  </a:lnTo>
                  <a:lnTo>
                    <a:pt x="2180" y="428"/>
                  </a:lnTo>
                  <a:lnTo>
                    <a:pt x="2156" y="429"/>
                  </a:lnTo>
                  <a:lnTo>
                    <a:pt x="2132" y="427"/>
                  </a:lnTo>
                  <a:lnTo>
                    <a:pt x="2108" y="418"/>
                  </a:lnTo>
                  <a:lnTo>
                    <a:pt x="2086" y="406"/>
                  </a:lnTo>
                  <a:lnTo>
                    <a:pt x="2068" y="389"/>
                  </a:lnTo>
                  <a:lnTo>
                    <a:pt x="2051" y="367"/>
                  </a:lnTo>
                  <a:lnTo>
                    <a:pt x="2039" y="342"/>
                  </a:lnTo>
                  <a:lnTo>
                    <a:pt x="2032" y="314"/>
                  </a:lnTo>
                  <a:lnTo>
                    <a:pt x="2030" y="281"/>
                  </a:lnTo>
                  <a:lnTo>
                    <a:pt x="2032" y="252"/>
                  </a:lnTo>
                  <a:lnTo>
                    <a:pt x="2039" y="225"/>
                  </a:lnTo>
                  <a:lnTo>
                    <a:pt x="2050" y="199"/>
                  </a:lnTo>
                  <a:lnTo>
                    <a:pt x="2066" y="177"/>
                  </a:lnTo>
                  <a:lnTo>
                    <a:pt x="2085" y="159"/>
                  </a:lnTo>
                  <a:lnTo>
                    <a:pt x="2108" y="146"/>
                  </a:lnTo>
                  <a:lnTo>
                    <a:pt x="2134" y="137"/>
                  </a:lnTo>
                  <a:lnTo>
                    <a:pt x="2163" y="135"/>
                  </a:lnTo>
                  <a:close/>
                  <a:moveTo>
                    <a:pt x="470" y="135"/>
                  </a:moveTo>
                  <a:lnTo>
                    <a:pt x="490" y="135"/>
                  </a:lnTo>
                  <a:lnTo>
                    <a:pt x="508" y="137"/>
                  </a:lnTo>
                  <a:lnTo>
                    <a:pt x="522" y="141"/>
                  </a:lnTo>
                  <a:lnTo>
                    <a:pt x="532" y="144"/>
                  </a:lnTo>
                  <a:lnTo>
                    <a:pt x="540" y="146"/>
                  </a:lnTo>
                  <a:lnTo>
                    <a:pt x="535" y="227"/>
                  </a:lnTo>
                  <a:lnTo>
                    <a:pt x="528" y="223"/>
                  </a:lnTo>
                  <a:lnTo>
                    <a:pt x="516" y="220"/>
                  </a:lnTo>
                  <a:lnTo>
                    <a:pt x="502" y="215"/>
                  </a:lnTo>
                  <a:lnTo>
                    <a:pt x="487" y="214"/>
                  </a:lnTo>
                  <a:lnTo>
                    <a:pt x="469" y="216"/>
                  </a:lnTo>
                  <a:lnTo>
                    <a:pt x="452" y="222"/>
                  </a:lnTo>
                  <a:lnTo>
                    <a:pt x="437" y="232"/>
                  </a:lnTo>
                  <a:lnTo>
                    <a:pt x="427" y="246"/>
                  </a:lnTo>
                  <a:lnTo>
                    <a:pt x="419" y="262"/>
                  </a:lnTo>
                  <a:lnTo>
                    <a:pt x="417" y="281"/>
                  </a:lnTo>
                  <a:lnTo>
                    <a:pt x="419" y="301"/>
                  </a:lnTo>
                  <a:lnTo>
                    <a:pt x="427" y="317"/>
                  </a:lnTo>
                  <a:lnTo>
                    <a:pt x="436" y="330"/>
                  </a:lnTo>
                  <a:lnTo>
                    <a:pt x="451" y="341"/>
                  </a:lnTo>
                  <a:lnTo>
                    <a:pt x="466" y="347"/>
                  </a:lnTo>
                  <a:lnTo>
                    <a:pt x="486" y="349"/>
                  </a:lnTo>
                  <a:lnTo>
                    <a:pt x="501" y="348"/>
                  </a:lnTo>
                  <a:lnTo>
                    <a:pt x="516" y="343"/>
                  </a:lnTo>
                  <a:lnTo>
                    <a:pt x="528" y="338"/>
                  </a:lnTo>
                  <a:lnTo>
                    <a:pt x="535" y="335"/>
                  </a:lnTo>
                  <a:lnTo>
                    <a:pt x="540" y="417"/>
                  </a:lnTo>
                  <a:lnTo>
                    <a:pt x="534" y="419"/>
                  </a:lnTo>
                  <a:lnTo>
                    <a:pt x="522" y="422"/>
                  </a:lnTo>
                  <a:lnTo>
                    <a:pt x="507" y="425"/>
                  </a:lnTo>
                  <a:lnTo>
                    <a:pt x="488" y="428"/>
                  </a:lnTo>
                  <a:lnTo>
                    <a:pt x="466" y="429"/>
                  </a:lnTo>
                  <a:lnTo>
                    <a:pt x="434" y="427"/>
                  </a:lnTo>
                  <a:lnTo>
                    <a:pt x="405" y="418"/>
                  </a:lnTo>
                  <a:lnTo>
                    <a:pt x="379" y="405"/>
                  </a:lnTo>
                  <a:lnTo>
                    <a:pt x="357" y="387"/>
                  </a:lnTo>
                  <a:lnTo>
                    <a:pt x="340" y="365"/>
                  </a:lnTo>
                  <a:lnTo>
                    <a:pt x="327" y="341"/>
                  </a:lnTo>
                  <a:lnTo>
                    <a:pt x="320" y="312"/>
                  </a:lnTo>
                  <a:lnTo>
                    <a:pt x="316" y="281"/>
                  </a:lnTo>
                  <a:lnTo>
                    <a:pt x="320" y="249"/>
                  </a:lnTo>
                  <a:lnTo>
                    <a:pt x="328" y="220"/>
                  </a:lnTo>
                  <a:lnTo>
                    <a:pt x="342" y="194"/>
                  </a:lnTo>
                  <a:lnTo>
                    <a:pt x="361" y="174"/>
                  </a:lnTo>
                  <a:lnTo>
                    <a:pt x="383" y="157"/>
                  </a:lnTo>
                  <a:lnTo>
                    <a:pt x="409" y="145"/>
                  </a:lnTo>
                  <a:lnTo>
                    <a:pt x="439" y="137"/>
                  </a:lnTo>
                  <a:lnTo>
                    <a:pt x="470" y="135"/>
                  </a:lnTo>
                  <a:close/>
                  <a:moveTo>
                    <a:pt x="727" y="135"/>
                  </a:moveTo>
                  <a:lnTo>
                    <a:pt x="761" y="137"/>
                  </a:lnTo>
                  <a:lnTo>
                    <a:pt x="792" y="145"/>
                  </a:lnTo>
                  <a:lnTo>
                    <a:pt x="820" y="158"/>
                  </a:lnTo>
                  <a:lnTo>
                    <a:pt x="842" y="175"/>
                  </a:lnTo>
                  <a:lnTo>
                    <a:pt x="863" y="197"/>
                  </a:lnTo>
                  <a:lnTo>
                    <a:pt x="877" y="221"/>
                  </a:lnTo>
                  <a:lnTo>
                    <a:pt x="887" y="250"/>
                  </a:lnTo>
                  <a:lnTo>
                    <a:pt x="889" y="281"/>
                  </a:lnTo>
                  <a:lnTo>
                    <a:pt x="887" y="314"/>
                  </a:lnTo>
                  <a:lnTo>
                    <a:pt x="877" y="343"/>
                  </a:lnTo>
                  <a:lnTo>
                    <a:pt x="863" y="369"/>
                  </a:lnTo>
                  <a:lnTo>
                    <a:pt x="844" y="389"/>
                  </a:lnTo>
                  <a:lnTo>
                    <a:pt x="820" y="406"/>
                  </a:lnTo>
                  <a:lnTo>
                    <a:pt x="792" y="418"/>
                  </a:lnTo>
                  <a:lnTo>
                    <a:pt x="761" y="427"/>
                  </a:lnTo>
                  <a:lnTo>
                    <a:pt x="727" y="429"/>
                  </a:lnTo>
                  <a:lnTo>
                    <a:pt x="693" y="427"/>
                  </a:lnTo>
                  <a:lnTo>
                    <a:pt x="662" y="418"/>
                  </a:lnTo>
                  <a:lnTo>
                    <a:pt x="633" y="406"/>
                  </a:lnTo>
                  <a:lnTo>
                    <a:pt x="610" y="389"/>
                  </a:lnTo>
                  <a:lnTo>
                    <a:pt x="591" y="369"/>
                  </a:lnTo>
                  <a:lnTo>
                    <a:pt x="577" y="343"/>
                  </a:lnTo>
                  <a:lnTo>
                    <a:pt x="567" y="314"/>
                  </a:lnTo>
                  <a:lnTo>
                    <a:pt x="565" y="281"/>
                  </a:lnTo>
                  <a:lnTo>
                    <a:pt x="567" y="250"/>
                  </a:lnTo>
                  <a:lnTo>
                    <a:pt x="577" y="222"/>
                  </a:lnTo>
                  <a:lnTo>
                    <a:pt x="591" y="197"/>
                  </a:lnTo>
                  <a:lnTo>
                    <a:pt x="610" y="175"/>
                  </a:lnTo>
                  <a:lnTo>
                    <a:pt x="635" y="158"/>
                  </a:lnTo>
                  <a:lnTo>
                    <a:pt x="662" y="145"/>
                  </a:lnTo>
                  <a:lnTo>
                    <a:pt x="693" y="137"/>
                  </a:lnTo>
                  <a:lnTo>
                    <a:pt x="727" y="135"/>
                  </a:lnTo>
                  <a:close/>
                  <a:moveTo>
                    <a:pt x="946" y="50"/>
                  </a:moveTo>
                  <a:lnTo>
                    <a:pt x="1043" y="50"/>
                  </a:lnTo>
                  <a:lnTo>
                    <a:pt x="1043" y="141"/>
                  </a:lnTo>
                  <a:lnTo>
                    <a:pt x="1104" y="141"/>
                  </a:lnTo>
                  <a:lnTo>
                    <a:pt x="1104" y="212"/>
                  </a:lnTo>
                  <a:lnTo>
                    <a:pt x="1043" y="212"/>
                  </a:lnTo>
                  <a:lnTo>
                    <a:pt x="1043" y="308"/>
                  </a:lnTo>
                  <a:lnTo>
                    <a:pt x="1044" y="323"/>
                  </a:lnTo>
                  <a:lnTo>
                    <a:pt x="1049" y="335"/>
                  </a:lnTo>
                  <a:lnTo>
                    <a:pt x="1056" y="342"/>
                  </a:lnTo>
                  <a:lnTo>
                    <a:pt x="1065" y="348"/>
                  </a:lnTo>
                  <a:lnTo>
                    <a:pt x="1074" y="350"/>
                  </a:lnTo>
                  <a:lnTo>
                    <a:pt x="1084" y="352"/>
                  </a:lnTo>
                  <a:lnTo>
                    <a:pt x="1095" y="350"/>
                  </a:lnTo>
                  <a:lnTo>
                    <a:pt x="1104" y="348"/>
                  </a:lnTo>
                  <a:lnTo>
                    <a:pt x="1112" y="347"/>
                  </a:lnTo>
                  <a:lnTo>
                    <a:pt x="1100" y="423"/>
                  </a:lnTo>
                  <a:lnTo>
                    <a:pt x="1076" y="427"/>
                  </a:lnTo>
                  <a:lnTo>
                    <a:pt x="1046" y="429"/>
                  </a:lnTo>
                  <a:lnTo>
                    <a:pt x="1022" y="427"/>
                  </a:lnTo>
                  <a:lnTo>
                    <a:pt x="1000" y="421"/>
                  </a:lnTo>
                  <a:lnTo>
                    <a:pt x="983" y="412"/>
                  </a:lnTo>
                  <a:lnTo>
                    <a:pt x="969" y="399"/>
                  </a:lnTo>
                  <a:lnTo>
                    <a:pt x="959" y="384"/>
                  </a:lnTo>
                  <a:lnTo>
                    <a:pt x="952" y="366"/>
                  </a:lnTo>
                  <a:lnTo>
                    <a:pt x="947" y="346"/>
                  </a:lnTo>
                  <a:lnTo>
                    <a:pt x="946" y="324"/>
                  </a:lnTo>
                  <a:lnTo>
                    <a:pt x="946" y="212"/>
                  </a:lnTo>
                  <a:lnTo>
                    <a:pt x="904" y="212"/>
                  </a:lnTo>
                  <a:lnTo>
                    <a:pt x="904" y="141"/>
                  </a:lnTo>
                  <a:lnTo>
                    <a:pt x="946" y="141"/>
                  </a:lnTo>
                  <a:lnTo>
                    <a:pt x="946" y="50"/>
                  </a:lnTo>
                  <a:close/>
                  <a:moveTo>
                    <a:pt x="163" y="38"/>
                  </a:moveTo>
                  <a:lnTo>
                    <a:pt x="190" y="39"/>
                  </a:lnTo>
                  <a:lnTo>
                    <a:pt x="216" y="42"/>
                  </a:lnTo>
                  <a:lnTo>
                    <a:pt x="242" y="47"/>
                  </a:lnTo>
                  <a:lnTo>
                    <a:pt x="262" y="52"/>
                  </a:lnTo>
                  <a:lnTo>
                    <a:pt x="255" y="139"/>
                  </a:lnTo>
                  <a:lnTo>
                    <a:pt x="246" y="136"/>
                  </a:lnTo>
                  <a:lnTo>
                    <a:pt x="234" y="131"/>
                  </a:lnTo>
                  <a:lnTo>
                    <a:pt x="219" y="127"/>
                  </a:lnTo>
                  <a:lnTo>
                    <a:pt x="201" y="122"/>
                  </a:lnTo>
                  <a:lnTo>
                    <a:pt x="181" y="118"/>
                  </a:lnTo>
                  <a:lnTo>
                    <a:pt x="162" y="117"/>
                  </a:lnTo>
                  <a:lnTo>
                    <a:pt x="149" y="118"/>
                  </a:lnTo>
                  <a:lnTo>
                    <a:pt x="137" y="119"/>
                  </a:lnTo>
                  <a:lnTo>
                    <a:pt x="126" y="123"/>
                  </a:lnTo>
                  <a:lnTo>
                    <a:pt x="118" y="129"/>
                  </a:lnTo>
                  <a:lnTo>
                    <a:pt x="112" y="137"/>
                  </a:lnTo>
                  <a:lnTo>
                    <a:pt x="111" y="148"/>
                  </a:lnTo>
                  <a:lnTo>
                    <a:pt x="112" y="158"/>
                  </a:lnTo>
                  <a:lnTo>
                    <a:pt x="118" y="165"/>
                  </a:lnTo>
                  <a:lnTo>
                    <a:pt x="127" y="173"/>
                  </a:lnTo>
                  <a:lnTo>
                    <a:pt x="141" y="179"/>
                  </a:lnTo>
                  <a:lnTo>
                    <a:pt x="155" y="183"/>
                  </a:lnTo>
                  <a:lnTo>
                    <a:pt x="171" y="189"/>
                  </a:lnTo>
                  <a:lnTo>
                    <a:pt x="187" y="196"/>
                  </a:lnTo>
                  <a:lnTo>
                    <a:pt x="204" y="203"/>
                  </a:lnTo>
                  <a:lnTo>
                    <a:pt x="222" y="211"/>
                  </a:lnTo>
                  <a:lnTo>
                    <a:pt x="238" y="221"/>
                  </a:lnTo>
                  <a:lnTo>
                    <a:pt x="252" y="233"/>
                  </a:lnTo>
                  <a:lnTo>
                    <a:pt x="264" y="248"/>
                  </a:lnTo>
                  <a:lnTo>
                    <a:pt x="274" y="265"/>
                  </a:lnTo>
                  <a:lnTo>
                    <a:pt x="280" y="284"/>
                  </a:lnTo>
                  <a:lnTo>
                    <a:pt x="282" y="307"/>
                  </a:lnTo>
                  <a:lnTo>
                    <a:pt x="280" y="333"/>
                  </a:lnTo>
                  <a:lnTo>
                    <a:pt x="273" y="355"/>
                  </a:lnTo>
                  <a:lnTo>
                    <a:pt x="262" y="375"/>
                  </a:lnTo>
                  <a:lnTo>
                    <a:pt x="248" y="389"/>
                  </a:lnTo>
                  <a:lnTo>
                    <a:pt x="231" y="402"/>
                  </a:lnTo>
                  <a:lnTo>
                    <a:pt x="211" y="412"/>
                  </a:lnTo>
                  <a:lnTo>
                    <a:pt x="189" y="419"/>
                  </a:lnTo>
                  <a:lnTo>
                    <a:pt x="166" y="425"/>
                  </a:lnTo>
                  <a:lnTo>
                    <a:pt x="142" y="428"/>
                  </a:lnTo>
                  <a:lnTo>
                    <a:pt x="117" y="429"/>
                  </a:lnTo>
                  <a:lnTo>
                    <a:pt x="84" y="428"/>
                  </a:lnTo>
                  <a:lnTo>
                    <a:pt x="54" y="424"/>
                  </a:lnTo>
                  <a:lnTo>
                    <a:pt x="26" y="419"/>
                  </a:lnTo>
                  <a:lnTo>
                    <a:pt x="4" y="413"/>
                  </a:lnTo>
                  <a:lnTo>
                    <a:pt x="13" y="320"/>
                  </a:lnTo>
                  <a:lnTo>
                    <a:pt x="26" y="326"/>
                  </a:lnTo>
                  <a:lnTo>
                    <a:pt x="44" y="333"/>
                  </a:lnTo>
                  <a:lnTo>
                    <a:pt x="66" y="342"/>
                  </a:lnTo>
                  <a:lnTo>
                    <a:pt x="90" y="348"/>
                  </a:lnTo>
                  <a:lnTo>
                    <a:pt x="115" y="350"/>
                  </a:lnTo>
                  <a:lnTo>
                    <a:pt x="131" y="349"/>
                  </a:lnTo>
                  <a:lnTo>
                    <a:pt x="144" y="347"/>
                  </a:lnTo>
                  <a:lnTo>
                    <a:pt x="156" y="342"/>
                  </a:lnTo>
                  <a:lnTo>
                    <a:pt x="165" y="336"/>
                  </a:lnTo>
                  <a:lnTo>
                    <a:pt x="171" y="326"/>
                  </a:lnTo>
                  <a:lnTo>
                    <a:pt x="172" y="315"/>
                  </a:lnTo>
                  <a:lnTo>
                    <a:pt x="169" y="303"/>
                  </a:lnTo>
                  <a:lnTo>
                    <a:pt x="163" y="294"/>
                  </a:lnTo>
                  <a:lnTo>
                    <a:pt x="154" y="285"/>
                  </a:lnTo>
                  <a:lnTo>
                    <a:pt x="142" y="278"/>
                  </a:lnTo>
                  <a:lnTo>
                    <a:pt x="127" y="272"/>
                  </a:lnTo>
                  <a:lnTo>
                    <a:pt x="112" y="266"/>
                  </a:lnTo>
                  <a:lnTo>
                    <a:pt x="95" y="260"/>
                  </a:lnTo>
                  <a:lnTo>
                    <a:pt x="77" y="252"/>
                  </a:lnTo>
                  <a:lnTo>
                    <a:pt x="60" y="245"/>
                  </a:lnTo>
                  <a:lnTo>
                    <a:pt x="44" y="235"/>
                  </a:lnTo>
                  <a:lnTo>
                    <a:pt x="30" y="225"/>
                  </a:lnTo>
                  <a:lnTo>
                    <a:pt x="18" y="211"/>
                  </a:lnTo>
                  <a:lnTo>
                    <a:pt x="8" y="194"/>
                  </a:lnTo>
                  <a:lnTo>
                    <a:pt x="2" y="175"/>
                  </a:lnTo>
                  <a:lnTo>
                    <a:pt x="0" y="152"/>
                  </a:lnTo>
                  <a:lnTo>
                    <a:pt x="2" y="129"/>
                  </a:lnTo>
                  <a:lnTo>
                    <a:pt x="8" y="110"/>
                  </a:lnTo>
                  <a:lnTo>
                    <a:pt x="19" y="91"/>
                  </a:lnTo>
                  <a:lnTo>
                    <a:pt x="34" y="77"/>
                  </a:lnTo>
                  <a:lnTo>
                    <a:pt x="50" y="65"/>
                  </a:lnTo>
                  <a:lnTo>
                    <a:pt x="70" y="55"/>
                  </a:lnTo>
                  <a:lnTo>
                    <a:pt x="91" y="48"/>
                  </a:lnTo>
                  <a:lnTo>
                    <a:pt x="114" y="42"/>
                  </a:lnTo>
                  <a:lnTo>
                    <a:pt x="138" y="39"/>
                  </a:lnTo>
                  <a:lnTo>
                    <a:pt x="163" y="38"/>
                  </a:lnTo>
                  <a:close/>
                  <a:moveTo>
                    <a:pt x="2763" y="26"/>
                  </a:moveTo>
                  <a:lnTo>
                    <a:pt x="2860" y="26"/>
                  </a:lnTo>
                  <a:lnTo>
                    <a:pt x="2860" y="258"/>
                  </a:lnTo>
                  <a:lnTo>
                    <a:pt x="2861" y="258"/>
                  </a:lnTo>
                  <a:lnTo>
                    <a:pt x="2944" y="142"/>
                  </a:lnTo>
                  <a:lnTo>
                    <a:pt x="3053" y="142"/>
                  </a:lnTo>
                  <a:lnTo>
                    <a:pt x="2952" y="274"/>
                  </a:lnTo>
                  <a:lnTo>
                    <a:pt x="3055" y="423"/>
                  </a:lnTo>
                  <a:lnTo>
                    <a:pt x="2947" y="423"/>
                  </a:lnTo>
                  <a:lnTo>
                    <a:pt x="2861" y="292"/>
                  </a:lnTo>
                  <a:lnTo>
                    <a:pt x="2860" y="292"/>
                  </a:lnTo>
                  <a:lnTo>
                    <a:pt x="2860" y="423"/>
                  </a:lnTo>
                  <a:lnTo>
                    <a:pt x="2763" y="423"/>
                  </a:lnTo>
                  <a:lnTo>
                    <a:pt x="2763" y="26"/>
                  </a:lnTo>
                  <a:close/>
                  <a:moveTo>
                    <a:pt x="1681" y="26"/>
                  </a:moveTo>
                  <a:lnTo>
                    <a:pt x="1777" y="26"/>
                  </a:lnTo>
                  <a:lnTo>
                    <a:pt x="1777" y="162"/>
                  </a:lnTo>
                  <a:lnTo>
                    <a:pt x="1779" y="162"/>
                  </a:lnTo>
                  <a:lnTo>
                    <a:pt x="1785" y="158"/>
                  </a:lnTo>
                  <a:lnTo>
                    <a:pt x="1794" y="153"/>
                  </a:lnTo>
                  <a:lnTo>
                    <a:pt x="1806" y="147"/>
                  </a:lnTo>
                  <a:lnTo>
                    <a:pt x="1823" y="141"/>
                  </a:lnTo>
                  <a:lnTo>
                    <a:pt x="1841" y="136"/>
                  </a:lnTo>
                  <a:lnTo>
                    <a:pt x="1864" y="135"/>
                  </a:lnTo>
                  <a:lnTo>
                    <a:pt x="1890" y="137"/>
                  </a:lnTo>
                  <a:lnTo>
                    <a:pt x="1916" y="146"/>
                  </a:lnTo>
                  <a:lnTo>
                    <a:pt x="1939" y="158"/>
                  </a:lnTo>
                  <a:lnTo>
                    <a:pt x="1958" y="175"/>
                  </a:lnTo>
                  <a:lnTo>
                    <a:pt x="1973" y="197"/>
                  </a:lnTo>
                  <a:lnTo>
                    <a:pt x="1985" y="221"/>
                  </a:lnTo>
                  <a:lnTo>
                    <a:pt x="1993" y="248"/>
                  </a:lnTo>
                  <a:lnTo>
                    <a:pt x="1995" y="277"/>
                  </a:lnTo>
                  <a:lnTo>
                    <a:pt x="1993" y="309"/>
                  </a:lnTo>
                  <a:lnTo>
                    <a:pt x="1987" y="337"/>
                  </a:lnTo>
                  <a:lnTo>
                    <a:pt x="1976" y="361"/>
                  </a:lnTo>
                  <a:lnTo>
                    <a:pt x="1963" y="382"/>
                  </a:lnTo>
                  <a:lnTo>
                    <a:pt x="1947" y="399"/>
                  </a:lnTo>
                  <a:lnTo>
                    <a:pt x="1929" y="412"/>
                  </a:lnTo>
                  <a:lnTo>
                    <a:pt x="1908" y="422"/>
                  </a:lnTo>
                  <a:lnTo>
                    <a:pt x="1886" y="428"/>
                  </a:lnTo>
                  <a:lnTo>
                    <a:pt x="1863" y="429"/>
                  </a:lnTo>
                  <a:lnTo>
                    <a:pt x="1839" y="428"/>
                  </a:lnTo>
                  <a:lnTo>
                    <a:pt x="1818" y="423"/>
                  </a:lnTo>
                  <a:lnTo>
                    <a:pt x="1803" y="416"/>
                  </a:lnTo>
                  <a:lnTo>
                    <a:pt x="1789" y="409"/>
                  </a:lnTo>
                  <a:lnTo>
                    <a:pt x="1781" y="402"/>
                  </a:lnTo>
                  <a:lnTo>
                    <a:pt x="1776" y="398"/>
                  </a:lnTo>
                  <a:lnTo>
                    <a:pt x="1775" y="398"/>
                  </a:lnTo>
                  <a:lnTo>
                    <a:pt x="1774" y="423"/>
                  </a:lnTo>
                  <a:lnTo>
                    <a:pt x="1681" y="423"/>
                  </a:lnTo>
                  <a:lnTo>
                    <a:pt x="1681" y="26"/>
                  </a:lnTo>
                  <a:close/>
                  <a:moveTo>
                    <a:pt x="1208" y="0"/>
                  </a:moveTo>
                  <a:lnTo>
                    <a:pt x="1225" y="2"/>
                  </a:lnTo>
                  <a:lnTo>
                    <a:pt x="1239" y="9"/>
                  </a:lnTo>
                  <a:lnTo>
                    <a:pt x="1251" y="21"/>
                  </a:lnTo>
                  <a:lnTo>
                    <a:pt x="1259" y="37"/>
                  </a:lnTo>
                  <a:lnTo>
                    <a:pt x="1262" y="54"/>
                  </a:lnTo>
                  <a:lnTo>
                    <a:pt x="1259" y="71"/>
                  </a:lnTo>
                  <a:lnTo>
                    <a:pt x="1251" y="87"/>
                  </a:lnTo>
                  <a:lnTo>
                    <a:pt x="1239" y="99"/>
                  </a:lnTo>
                  <a:lnTo>
                    <a:pt x="1225" y="106"/>
                  </a:lnTo>
                  <a:lnTo>
                    <a:pt x="1208" y="110"/>
                  </a:lnTo>
                  <a:lnTo>
                    <a:pt x="1190" y="106"/>
                  </a:lnTo>
                  <a:lnTo>
                    <a:pt x="1175" y="99"/>
                  </a:lnTo>
                  <a:lnTo>
                    <a:pt x="1163" y="87"/>
                  </a:lnTo>
                  <a:lnTo>
                    <a:pt x="1155" y="71"/>
                  </a:lnTo>
                  <a:lnTo>
                    <a:pt x="1153" y="54"/>
                  </a:lnTo>
                  <a:lnTo>
                    <a:pt x="1155" y="37"/>
                  </a:lnTo>
                  <a:lnTo>
                    <a:pt x="1163" y="21"/>
                  </a:lnTo>
                  <a:lnTo>
                    <a:pt x="1175" y="9"/>
                  </a:lnTo>
                  <a:lnTo>
                    <a:pt x="1190" y="2"/>
                  </a:lnTo>
                  <a:lnTo>
                    <a:pt x="1208" y="0"/>
                  </a:lnTo>
                  <a:close/>
                </a:path>
              </a:pathLst>
            </a:custGeom>
            <a:grpFill/>
            <a:ln w="0">
              <a:noFill/>
              <a:prstDash val="solid"/>
              <a:round/>
              <a:headEnd/>
              <a:tailEnd/>
            </a:ln>
          </p:spPr>
          <p:txBody>
            <a:bodyPr/>
            <a:lstStyle/>
            <a:p>
              <a:pPr>
                <a:defRPr/>
              </a:pPr>
              <a:endParaRPr lang="en-CA" sz="1200" dirty="0">
                <a:solidFill>
                  <a:srgbClr val="000000"/>
                </a:solidFill>
                <a:cs typeface="Calibri"/>
              </a:endParaRPr>
            </a:p>
          </p:txBody>
        </p:sp>
      </p:grpSp>
      <p:sp>
        <p:nvSpPr>
          <p:cNvPr id="19" name="doc id"/>
          <p:cNvSpPr>
            <a:spLocks noChangeArrowheads="1"/>
          </p:cNvSpPr>
          <p:nvPr userDrawn="1"/>
        </p:nvSpPr>
        <p:spPr bwMode="auto">
          <a:xfrm>
            <a:off x="8195574" y="27941"/>
            <a:ext cx="670614"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71" fontAlgn="base">
              <a:spcBef>
                <a:spcPct val="0"/>
              </a:spcBef>
              <a:spcAft>
                <a:spcPct val="0"/>
              </a:spcAft>
            </a:pPr>
            <a:endParaRPr lang="en-CA" sz="600" dirty="0">
              <a:solidFill>
                <a:srgbClr val="000000"/>
              </a:solidFill>
            </a:endParaRPr>
          </a:p>
        </p:txBody>
      </p:sp>
    </p:spTree>
    <p:extLst>
      <p:ext uri="{BB962C8B-B14F-4D97-AF65-F5344CB8AC3E}">
        <p14:creationId xmlns:p14="http://schemas.microsoft.com/office/powerpoint/2010/main" val="2031243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9" y="1192"/>
          <a:ext cx="1587" cy="1190"/>
        </p:xfrm>
        <a:graphic>
          <a:graphicData uri="http://schemas.openxmlformats.org/presentationml/2006/ole">
            <mc:AlternateContent xmlns:mc="http://schemas.openxmlformats.org/markup-compatibility/2006">
              <mc:Choice xmlns:v="urn:schemas-microsoft-com:vml" Requires="v">
                <p:oleObj spid="_x0000_s7175"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589" y="1192"/>
                        <a:ext cx="1587" cy="1190"/>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lvl1pPr>
          </a:lstStyle>
          <a:p>
            <a:r>
              <a:rPr lang="en-CA" dirty="0"/>
              <a:t>Click to edit Master title style</a:t>
            </a:r>
          </a:p>
        </p:txBody>
      </p:sp>
      <p:sp>
        <p:nvSpPr>
          <p:cNvPr id="5" name="Slide Number Placeholder 1"/>
          <p:cNvSpPr txBox="1">
            <a:spLocks/>
          </p:cNvSpPr>
          <p:nvPr userDrawn="1"/>
        </p:nvSpPr>
        <p:spPr bwMode="auto">
          <a:xfrm>
            <a:off x="4460735" y="4870281"/>
            <a:ext cx="213009" cy="116622"/>
          </a:xfrm>
          <a:prstGeom prst="rect">
            <a:avLst/>
          </a:prstGeom>
        </p:spPr>
        <p:txBody>
          <a:bodyPr vert="horz" wrap="none" lIns="0" tIns="0" rIns="0" bIns="0" rtlCol="0" anchor="ctr">
            <a:noAutofit/>
          </a:bodyPr>
          <a:lstStyle>
            <a:defPPr>
              <a:defRPr lang="en-US"/>
            </a:defPPr>
            <a:lvl1pPr algn="ctr" rtl="0" fontAlgn="base">
              <a:spcBef>
                <a:spcPct val="0"/>
              </a:spcBef>
              <a:spcAft>
                <a:spcPct val="0"/>
              </a:spcAft>
              <a:defRPr lang="en-US" sz="1000" b="0" kern="1200" baseline="0" smtClean="0">
                <a:solidFill>
                  <a:schemeClr val="bg1"/>
                </a:solidFill>
                <a:latin typeface="+mn-lt"/>
                <a:ea typeface="+mn-ea"/>
                <a:cs typeface="+mn-cs"/>
              </a:defRPr>
            </a:lvl1pPr>
            <a:lvl2pPr marL="466481" algn="l" rtl="0" fontAlgn="base">
              <a:spcBef>
                <a:spcPct val="0"/>
              </a:spcBef>
              <a:spcAft>
                <a:spcPct val="0"/>
              </a:spcAft>
              <a:defRPr sz="1600" kern="1200">
                <a:solidFill>
                  <a:schemeClr val="tx1"/>
                </a:solidFill>
                <a:latin typeface="Arial" charset="0"/>
                <a:ea typeface="+mn-ea"/>
                <a:cs typeface="+mn-cs"/>
              </a:defRPr>
            </a:lvl2pPr>
            <a:lvl3pPr marL="932962" algn="l" rtl="0" fontAlgn="base">
              <a:spcBef>
                <a:spcPct val="0"/>
              </a:spcBef>
              <a:spcAft>
                <a:spcPct val="0"/>
              </a:spcAft>
              <a:defRPr sz="1600" kern="1200">
                <a:solidFill>
                  <a:schemeClr val="tx1"/>
                </a:solidFill>
                <a:latin typeface="Arial" charset="0"/>
                <a:ea typeface="+mn-ea"/>
                <a:cs typeface="+mn-cs"/>
              </a:defRPr>
            </a:lvl3pPr>
            <a:lvl4pPr marL="1399443" algn="l" rtl="0" fontAlgn="base">
              <a:spcBef>
                <a:spcPct val="0"/>
              </a:spcBef>
              <a:spcAft>
                <a:spcPct val="0"/>
              </a:spcAft>
              <a:defRPr sz="1600" kern="1200">
                <a:solidFill>
                  <a:schemeClr val="tx1"/>
                </a:solidFill>
                <a:latin typeface="Arial" charset="0"/>
                <a:ea typeface="+mn-ea"/>
                <a:cs typeface="+mn-cs"/>
              </a:defRPr>
            </a:lvl4pPr>
            <a:lvl5pPr marL="1865925" algn="l" rtl="0" fontAlgn="base">
              <a:spcBef>
                <a:spcPct val="0"/>
              </a:spcBef>
              <a:spcAft>
                <a:spcPct val="0"/>
              </a:spcAft>
              <a:defRPr sz="1600" kern="1200">
                <a:solidFill>
                  <a:schemeClr val="tx1"/>
                </a:solidFill>
                <a:latin typeface="Arial" charset="0"/>
                <a:ea typeface="+mn-ea"/>
                <a:cs typeface="+mn-cs"/>
              </a:defRPr>
            </a:lvl5pPr>
            <a:lvl6pPr marL="2332406" algn="l" defTabSz="932962" rtl="0" eaLnBrk="1" latinLnBrk="0" hangingPunct="1">
              <a:defRPr sz="1600" kern="1200">
                <a:solidFill>
                  <a:schemeClr val="tx1"/>
                </a:solidFill>
                <a:latin typeface="Arial" charset="0"/>
                <a:ea typeface="+mn-ea"/>
                <a:cs typeface="+mn-cs"/>
              </a:defRPr>
            </a:lvl6pPr>
            <a:lvl7pPr marL="2798887" algn="l" defTabSz="932962" rtl="0" eaLnBrk="1" latinLnBrk="0" hangingPunct="1">
              <a:defRPr sz="1600" kern="1200">
                <a:solidFill>
                  <a:schemeClr val="tx1"/>
                </a:solidFill>
                <a:latin typeface="Arial" charset="0"/>
                <a:ea typeface="+mn-ea"/>
                <a:cs typeface="+mn-cs"/>
              </a:defRPr>
            </a:lvl7pPr>
            <a:lvl8pPr marL="3265368" algn="l" defTabSz="932962" rtl="0" eaLnBrk="1" latinLnBrk="0" hangingPunct="1">
              <a:defRPr sz="1600" kern="1200">
                <a:solidFill>
                  <a:schemeClr val="tx1"/>
                </a:solidFill>
                <a:latin typeface="Arial" charset="0"/>
                <a:ea typeface="+mn-ea"/>
                <a:cs typeface="+mn-cs"/>
              </a:defRPr>
            </a:lvl8pPr>
            <a:lvl9pPr marL="3731849" algn="l" defTabSz="932962" rtl="0" eaLnBrk="1" latinLnBrk="0" hangingPunct="1">
              <a:defRPr sz="1600" kern="1200">
                <a:solidFill>
                  <a:schemeClr val="tx1"/>
                </a:solidFill>
                <a:latin typeface="Arial" charset="0"/>
                <a:ea typeface="+mn-ea"/>
                <a:cs typeface="+mn-cs"/>
              </a:defRPr>
            </a:lvl9pPr>
          </a:lstStyle>
          <a:p>
            <a:fld id="{42C328C1-A84F-4A39-A664-DBA00541A8C6}" type="slidenum">
              <a:rPr lang="en-CA" sz="750">
                <a:solidFill>
                  <a:srgbClr val="FFFFFF"/>
                </a:solidFill>
              </a:rPr>
              <a:pPr/>
              <a:t>‹#›</a:t>
            </a:fld>
            <a:endParaRPr lang="en-CA" sz="750" dirty="0">
              <a:solidFill>
                <a:srgbClr val="FFFFFF"/>
              </a:solidFill>
            </a:endParaRPr>
          </a:p>
        </p:txBody>
      </p:sp>
    </p:spTree>
    <p:extLst>
      <p:ext uri="{BB962C8B-B14F-4D97-AF65-F5344CB8AC3E}">
        <p14:creationId xmlns:p14="http://schemas.microsoft.com/office/powerpoint/2010/main" val="1997184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 name="Line 10"/>
          <p:cNvSpPr>
            <a:spLocks noChangeShapeType="1"/>
          </p:cNvSpPr>
          <p:nvPr userDrawn="1"/>
        </p:nvSpPr>
        <p:spPr bwMode="auto">
          <a:xfrm>
            <a:off x="457201" y="783000"/>
            <a:ext cx="82296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8" name="Line 11"/>
          <p:cNvSpPr>
            <a:spLocks noChangeShapeType="1"/>
          </p:cNvSpPr>
          <p:nvPr userDrawn="1"/>
        </p:nvSpPr>
        <p:spPr bwMode="auto">
          <a:xfrm>
            <a:off x="457201" y="4684014"/>
            <a:ext cx="8229600" cy="0"/>
          </a:xfrm>
          <a:prstGeom prst="line">
            <a:avLst/>
          </a:prstGeom>
          <a:noFill/>
          <a:ln w="3175">
            <a:solidFill>
              <a:srgbClr val="808080"/>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350" noProof="0" dirty="0">
              <a:solidFill>
                <a:schemeClr val="bg1"/>
              </a:solidFill>
            </a:endParaRPr>
          </a:p>
        </p:txBody>
      </p:sp>
      <p:sp>
        <p:nvSpPr>
          <p:cNvPr id="6" name="Date Placeholder 5"/>
          <p:cNvSpPr>
            <a:spLocks noGrp="1"/>
          </p:cNvSpPr>
          <p:nvPr>
            <p:ph type="dt" sz="half" idx="10"/>
          </p:nvPr>
        </p:nvSpPr>
        <p:spPr>
          <a:xfrm>
            <a:off x="1121055" y="4889754"/>
            <a:ext cx="1028164" cy="150876"/>
          </a:xfrm>
          <a:prstGeom prst="rect">
            <a:avLst/>
          </a:prstGeom>
        </p:spPr>
        <p:txBody>
          <a:bodyPr/>
          <a:lstStyle/>
          <a:p>
            <a:r>
              <a:rPr lang="en-US" dirty="0"/>
              <a:t>1 January 2014</a:t>
            </a:r>
          </a:p>
        </p:txBody>
      </p:sp>
      <p:sp>
        <p:nvSpPr>
          <p:cNvPr id="9" name="Footer Placeholder 8"/>
          <p:cNvSpPr>
            <a:spLocks noGrp="1"/>
          </p:cNvSpPr>
          <p:nvPr>
            <p:ph type="ftr" sz="quarter" idx="11"/>
          </p:nvPr>
        </p:nvSpPr>
        <p:spPr>
          <a:xfrm>
            <a:off x="2588401" y="4889754"/>
            <a:ext cx="3434400" cy="150876"/>
          </a:xfrm>
          <a:prstGeom prst="rect">
            <a:avLst/>
          </a:prstGeom>
        </p:spPr>
        <p:txBody>
          <a:bodyPr/>
          <a:lstStyle/>
          <a:p>
            <a:r>
              <a:rPr lang="en-GB"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41286" y="4712306"/>
            <a:ext cx="345517" cy="405000"/>
          </a:xfrm>
          <a:prstGeom prst="rect">
            <a:avLst/>
          </a:prstGeom>
        </p:spPr>
      </p:pic>
    </p:spTree>
    <p:extLst>
      <p:ext uri="{BB962C8B-B14F-4D97-AF65-F5344CB8AC3E}">
        <p14:creationId xmlns:p14="http://schemas.microsoft.com/office/powerpoint/2010/main" val="1909704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D5B612D9-5B9E-4A51-9129-6EC3CEC1BB3E}" type="datetimeFigureOut">
              <a:rPr lang="en-CA" smtClean="0"/>
              <a:t>2019-08-16</a:t>
            </a:fld>
            <a:endParaRPr lang="en-CA"/>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9BA9D301-FD86-4A4B-BDEA-AF53E417F1FD}" type="slidenum">
              <a:rPr lang="en-CA" smtClean="0"/>
              <a:t>‹#›</a:t>
            </a:fld>
            <a:endParaRPr lang="en-CA"/>
          </a:p>
        </p:txBody>
      </p:sp>
    </p:spTree>
    <p:extLst>
      <p:ext uri="{BB962C8B-B14F-4D97-AF65-F5344CB8AC3E}">
        <p14:creationId xmlns:p14="http://schemas.microsoft.com/office/powerpoint/2010/main" val="266912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8" y="890734"/>
            <a:ext cx="8741309" cy="16999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7751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18" Type="http://schemas.openxmlformats.org/officeDocument/2006/relationships/tags" Target="../tags/tag12.xml"/><Relationship Id="rId26" Type="http://schemas.openxmlformats.org/officeDocument/2006/relationships/oleObject" Target="../embeddings/oleObject1.bin"/><Relationship Id="rId3" Type="http://schemas.openxmlformats.org/officeDocument/2006/relationships/slideLayout" Target="../slideLayouts/slideLayout13.xml"/><Relationship Id="rId21" Type="http://schemas.openxmlformats.org/officeDocument/2006/relationships/tags" Target="../tags/tag15.xml"/><Relationship Id="rId7" Type="http://schemas.openxmlformats.org/officeDocument/2006/relationships/tags" Target="../tags/tag1.xml"/><Relationship Id="rId12" Type="http://schemas.openxmlformats.org/officeDocument/2006/relationships/tags" Target="../tags/tag6.xml"/><Relationship Id="rId17" Type="http://schemas.openxmlformats.org/officeDocument/2006/relationships/tags" Target="../tags/tag11.xml"/><Relationship Id="rId25" Type="http://schemas.openxmlformats.org/officeDocument/2006/relationships/tags" Target="../tags/tag19.xml"/><Relationship Id="rId2" Type="http://schemas.openxmlformats.org/officeDocument/2006/relationships/slideLayout" Target="../slideLayouts/slideLayout12.xml"/><Relationship Id="rId16" Type="http://schemas.openxmlformats.org/officeDocument/2006/relationships/tags" Target="../tags/tag10.xml"/><Relationship Id="rId20" Type="http://schemas.openxmlformats.org/officeDocument/2006/relationships/tags" Target="../tags/tag14.xml"/><Relationship Id="rId1" Type="http://schemas.openxmlformats.org/officeDocument/2006/relationships/slideLayout" Target="../slideLayouts/slideLayout11.xml"/><Relationship Id="rId6" Type="http://schemas.openxmlformats.org/officeDocument/2006/relationships/vmlDrawing" Target="../drawings/vmlDrawing1.vml"/><Relationship Id="rId11" Type="http://schemas.openxmlformats.org/officeDocument/2006/relationships/tags" Target="../tags/tag5.xml"/><Relationship Id="rId24" Type="http://schemas.openxmlformats.org/officeDocument/2006/relationships/tags" Target="../tags/tag18.xml"/><Relationship Id="rId5" Type="http://schemas.openxmlformats.org/officeDocument/2006/relationships/theme" Target="../theme/theme2.xml"/><Relationship Id="rId15" Type="http://schemas.openxmlformats.org/officeDocument/2006/relationships/tags" Target="../tags/tag9.xml"/><Relationship Id="rId23" Type="http://schemas.openxmlformats.org/officeDocument/2006/relationships/tags" Target="../tags/tag17.xml"/><Relationship Id="rId10" Type="http://schemas.openxmlformats.org/officeDocument/2006/relationships/tags" Target="../tags/tag4.xml"/><Relationship Id="rId19" Type="http://schemas.openxmlformats.org/officeDocument/2006/relationships/tags" Target="../tags/tag13.xml"/><Relationship Id="rId4" Type="http://schemas.openxmlformats.org/officeDocument/2006/relationships/slideLayout" Target="../slideLayouts/slideLayout14.xml"/><Relationship Id="rId9" Type="http://schemas.openxmlformats.org/officeDocument/2006/relationships/tags" Target="../tags/tag3.xml"/><Relationship Id="rId14" Type="http://schemas.openxmlformats.org/officeDocument/2006/relationships/tags" Target="../tags/tag8.xml"/><Relationship Id="rId22" Type="http://schemas.openxmlformats.org/officeDocument/2006/relationships/tags" Target="../tags/tag16.xml"/><Relationship Id="rId27" Type="http://schemas.openxmlformats.org/officeDocument/2006/relationships/image" Target="../media/image8.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8/16/2019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 id="2147493466" r:id="rId9"/>
    <p:sldLayoutId id="2147493467"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7"/>
            </p:custDataLst>
          </p:nvPr>
        </p:nvGraphicFramePr>
        <p:xfrm>
          <a:off x="0" y="0"/>
          <a:ext cx="161984" cy="121481"/>
        </p:xfrm>
        <a:graphic>
          <a:graphicData uri="http://schemas.openxmlformats.org/presentationml/2006/ole">
            <mc:AlternateContent xmlns:mc="http://schemas.openxmlformats.org/markup-compatibility/2006">
              <mc:Choice xmlns:v="urn:schemas-microsoft-com:vml" Requires="v">
                <p:oleObj spid="_x0000_s5127" name="think-cell Slide" r:id="rId26" imgW="270" imgH="270" progId="TCLayout.ActiveDocument.1">
                  <p:embed/>
                </p:oleObj>
              </mc:Choice>
              <mc:Fallback>
                <p:oleObj name="think-cell Slide" r:id="rId26" imgW="270" imgH="270" progId="TCLayout.ActiveDocument.1">
                  <p:embed/>
                  <p:pic>
                    <p:nvPicPr>
                      <p:cNvPr id="2" name="Object 1" hidden="1"/>
                      <p:cNvPicPr/>
                      <p:nvPr/>
                    </p:nvPicPr>
                    <p:blipFill>
                      <a:blip r:embed="rId27"/>
                      <a:stretch>
                        <a:fillRect/>
                      </a:stretch>
                    </p:blipFill>
                    <p:spPr>
                      <a:xfrm>
                        <a:off x="0" y="0"/>
                        <a:ext cx="161984" cy="121481"/>
                      </a:xfrm>
                      <a:prstGeom prst="rect">
                        <a:avLst/>
                      </a:prstGeom>
                    </p:spPr>
                  </p:pic>
                </p:oleObj>
              </mc:Fallback>
            </mc:AlternateContent>
          </a:graphicData>
        </a:graphic>
      </p:graphicFrame>
      <p:sp>
        <p:nvSpPr>
          <p:cNvPr id="61" name="Line 18"/>
          <p:cNvSpPr>
            <a:spLocks noChangeShapeType="1"/>
          </p:cNvSpPr>
          <p:nvPr/>
        </p:nvSpPr>
        <p:spPr bwMode="auto">
          <a:xfrm>
            <a:off x="252000" y="653653"/>
            <a:ext cx="8640000" cy="0"/>
          </a:xfrm>
          <a:prstGeom prst="line">
            <a:avLst/>
          </a:prstGeom>
          <a:noFill/>
          <a:ln w="19050">
            <a:solidFill>
              <a:srgbClr val="E20025"/>
            </a:solidFill>
            <a:round/>
            <a:headEnd/>
            <a:tailEnd/>
          </a:ln>
          <a:effectLst/>
        </p:spPr>
        <p:txBody>
          <a:bodyPr/>
          <a:lstStyle/>
          <a:p>
            <a:pPr>
              <a:defRPr/>
            </a:pPr>
            <a:endParaRPr lang="en-CA" sz="1200" dirty="0">
              <a:solidFill>
                <a:srgbClr val="000000"/>
              </a:solidFill>
              <a:cs typeface="Calibri"/>
            </a:endParaRPr>
          </a:p>
        </p:txBody>
      </p:sp>
      <p:sp>
        <p:nvSpPr>
          <p:cNvPr id="62" name="Round Diagonal Corner Rectangle 61"/>
          <p:cNvSpPr/>
          <p:nvPr/>
        </p:nvSpPr>
        <p:spPr bwMode="auto">
          <a:xfrm>
            <a:off x="268289" y="4827985"/>
            <a:ext cx="8597900" cy="201215"/>
          </a:xfrm>
          <a:prstGeom prst="round2DiagRect">
            <a:avLst>
              <a:gd name="adj1" fmla="val 50000"/>
              <a:gd name="adj2" fmla="val 0"/>
            </a:avLst>
          </a:prstGeom>
          <a:solidFill>
            <a:schemeClr val="accent3"/>
          </a:solidFill>
          <a:ln>
            <a:noFill/>
          </a:ln>
          <a:effectLst>
            <a:outerShdw blurRad="50800" dist="25400" dir="3599997" rotWithShape="0">
              <a:schemeClr val="tx1">
                <a:alpha val="35000"/>
              </a:schemeClr>
            </a:outerShdw>
          </a:effectLst>
        </p:spPr>
        <p:txBody>
          <a:bodyPr tIns="0" rIns="0" bIns="0" anchor="ctr"/>
          <a:lstStyle/>
          <a:p>
            <a:pPr defTabSz="342913" fontAlgn="base">
              <a:spcBef>
                <a:spcPct val="0"/>
              </a:spcBef>
              <a:spcAft>
                <a:spcPct val="0"/>
              </a:spcAft>
              <a:defRPr/>
            </a:pPr>
            <a:endParaRPr lang="en-CA" sz="788" dirty="0">
              <a:solidFill>
                <a:srgbClr val="FFFFFF"/>
              </a:solidFill>
              <a:effectLst>
                <a:outerShdw blurRad="38100" dist="38100" dir="2700000" algn="tl">
                  <a:srgbClr val="000000">
                    <a:alpha val="43137"/>
                  </a:srgbClr>
                </a:outerShdw>
              </a:effectLst>
              <a:cs typeface="Calibri"/>
              <a:sym typeface="Calibri"/>
            </a:endParaRPr>
          </a:p>
        </p:txBody>
      </p:sp>
      <p:sp>
        <p:nvSpPr>
          <p:cNvPr id="1033" name="doc id"/>
          <p:cNvSpPr>
            <a:spLocks noChangeArrowheads="1"/>
          </p:cNvSpPr>
          <p:nvPr/>
        </p:nvSpPr>
        <p:spPr bwMode="auto">
          <a:xfrm>
            <a:off x="8195574" y="27941"/>
            <a:ext cx="670614" cy="93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defTabSz="685171" fontAlgn="base">
              <a:spcBef>
                <a:spcPct val="0"/>
              </a:spcBef>
              <a:spcAft>
                <a:spcPct val="0"/>
              </a:spcAft>
            </a:pPr>
            <a:endParaRPr lang="en-CA" sz="600" dirty="0">
              <a:solidFill>
                <a:srgbClr val="000000"/>
              </a:solidFill>
            </a:endParaRPr>
          </a:p>
        </p:txBody>
      </p:sp>
      <p:sp>
        <p:nvSpPr>
          <p:cNvPr id="1034" name="Working Draft" hidden="1"/>
          <p:cNvSpPr txBox="1">
            <a:spLocks noChangeArrowheads="1"/>
          </p:cNvSpPr>
          <p:nvPr/>
        </p:nvSpPr>
        <p:spPr bwMode="auto">
          <a:xfrm rot="5400000">
            <a:off x="8391449" y="1485709"/>
            <a:ext cx="1362552"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450" dirty="0">
                <a:solidFill>
                  <a:srgbClr val="000000"/>
                </a:solidFill>
                <a:latin typeface="Calibri"/>
              </a:rPr>
              <a:t>Last Modified 01/05/2014 9:46 PM Eastern Standard Time</a:t>
            </a:r>
            <a:endParaRPr lang="en-CA" sz="1200" dirty="0">
              <a:solidFill>
                <a:srgbClr val="000000"/>
              </a:solidFill>
              <a:latin typeface="Calibri"/>
            </a:endParaRPr>
          </a:p>
        </p:txBody>
      </p:sp>
      <p:sp>
        <p:nvSpPr>
          <p:cNvPr id="1035" name="Printed" hidden="1"/>
          <p:cNvSpPr txBox="1">
            <a:spLocks noChangeArrowheads="1"/>
          </p:cNvSpPr>
          <p:nvPr/>
        </p:nvSpPr>
        <p:spPr bwMode="auto">
          <a:xfrm rot="5400000">
            <a:off x="8464388" y="3149194"/>
            <a:ext cx="1216680" cy="6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sz="1600">
                <a:solidFill>
                  <a:schemeClr val="tx1"/>
                </a:solidFill>
                <a:latin typeface="Arial" charset="0"/>
              </a:defRPr>
            </a:lvl1pPr>
            <a:lvl2pPr marL="742950" indent="-285750" eaLnBrk="0" hangingPunct="0">
              <a:defRPr sz="1600">
                <a:solidFill>
                  <a:schemeClr val="tx1"/>
                </a:solidFill>
                <a:latin typeface="Arial" charset="0"/>
              </a:defRPr>
            </a:lvl2pPr>
            <a:lvl3pPr marL="1143000" indent="-228600" eaLnBrk="0" hangingPunct="0">
              <a:defRPr sz="1600">
                <a:solidFill>
                  <a:schemeClr val="tx1"/>
                </a:solidFill>
                <a:latin typeface="Arial" charset="0"/>
              </a:defRPr>
            </a:lvl3pPr>
            <a:lvl4pPr marL="1600200" indent="-228600" eaLnBrk="0" hangingPunct="0">
              <a:defRPr sz="1600">
                <a:solidFill>
                  <a:schemeClr val="tx1"/>
                </a:solidFill>
                <a:latin typeface="Arial" charset="0"/>
              </a:defRPr>
            </a:lvl4pPr>
            <a:lvl5pPr marL="2057400" indent="-228600" eaLnBrk="0" hangingPunct="0">
              <a:defRPr sz="1600">
                <a:solidFill>
                  <a:schemeClr val="tx1"/>
                </a:solidFill>
                <a:latin typeface="Arial" charset="0"/>
              </a:defRPr>
            </a:lvl5pPr>
            <a:lvl6pPr marL="2514600" indent="-228600" eaLnBrk="0" fontAlgn="base" hangingPunct="0">
              <a:spcBef>
                <a:spcPct val="0"/>
              </a:spcBef>
              <a:spcAft>
                <a:spcPct val="0"/>
              </a:spcAft>
              <a:defRPr sz="1600">
                <a:solidFill>
                  <a:schemeClr val="tx1"/>
                </a:solidFill>
                <a:latin typeface="Arial" charset="0"/>
              </a:defRPr>
            </a:lvl6pPr>
            <a:lvl7pPr marL="2971800" indent="-228600" eaLnBrk="0" fontAlgn="base" hangingPunct="0">
              <a:spcBef>
                <a:spcPct val="0"/>
              </a:spcBef>
              <a:spcAft>
                <a:spcPct val="0"/>
              </a:spcAft>
              <a:defRPr sz="1600">
                <a:solidFill>
                  <a:schemeClr val="tx1"/>
                </a:solidFill>
                <a:latin typeface="Arial" charset="0"/>
              </a:defRPr>
            </a:lvl7pPr>
            <a:lvl8pPr marL="3429000" indent="-228600" eaLnBrk="0" fontAlgn="base" hangingPunct="0">
              <a:spcBef>
                <a:spcPct val="0"/>
              </a:spcBef>
              <a:spcAft>
                <a:spcPct val="0"/>
              </a:spcAft>
              <a:defRPr sz="1600">
                <a:solidFill>
                  <a:schemeClr val="tx1"/>
                </a:solidFill>
                <a:latin typeface="Arial" charset="0"/>
              </a:defRPr>
            </a:lvl8pPr>
            <a:lvl9pPr marL="3886200" indent="-228600" eaLnBrk="0" fontAlgn="base" hangingPunct="0">
              <a:spcBef>
                <a:spcPct val="0"/>
              </a:spcBef>
              <a:spcAft>
                <a:spcPct val="0"/>
              </a:spcAft>
              <a:defRPr sz="1600">
                <a:solidFill>
                  <a:schemeClr val="tx1"/>
                </a:solidFill>
                <a:latin typeface="Arial" charset="0"/>
              </a:defRPr>
            </a:lvl9pPr>
          </a:lstStyle>
          <a:p>
            <a:pPr eaLnBrk="1" fontAlgn="base" hangingPunct="1">
              <a:spcBef>
                <a:spcPct val="0"/>
              </a:spcBef>
              <a:spcAft>
                <a:spcPct val="0"/>
              </a:spcAft>
              <a:defRPr/>
            </a:pPr>
            <a:r>
              <a:rPr lang="en-US" sz="450" dirty="0">
                <a:solidFill>
                  <a:srgbClr val="000000"/>
                </a:solidFill>
                <a:latin typeface="Calibri"/>
              </a:rPr>
              <a:t>Printed 21/04/2014 9:36 PM Eastern Standard Time</a:t>
            </a:r>
            <a:endParaRPr lang="en-CA" sz="1200" dirty="0">
              <a:solidFill>
                <a:srgbClr val="000000"/>
              </a:solidFill>
              <a:latin typeface="Calibri"/>
            </a:endParaRPr>
          </a:p>
        </p:txBody>
      </p:sp>
      <p:sp>
        <p:nvSpPr>
          <p:cNvPr id="19" name="Title Placeholder 2"/>
          <p:cNvSpPr>
            <a:spLocks noGrp="1" noChangeArrowheads="1"/>
          </p:cNvSpPr>
          <p:nvPr>
            <p:ph type="title"/>
          </p:nvPr>
        </p:nvSpPr>
        <p:spPr bwMode="auto">
          <a:xfrm>
            <a:off x="268287" y="422117"/>
            <a:ext cx="8460000" cy="207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CA" noProof="0" dirty="0"/>
              <a:t>Click to edit Master title style</a:t>
            </a:r>
          </a:p>
        </p:txBody>
      </p:sp>
      <p:sp>
        <p:nvSpPr>
          <p:cNvPr id="10" name="McK 1. On-page tracker" hidden="1"/>
          <p:cNvSpPr>
            <a:spLocks noChangeArrowheads="1"/>
          </p:cNvSpPr>
          <p:nvPr/>
        </p:nvSpPr>
        <p:spPr bwMode="auto">
          <a:xfrm>
            <a:off x="268289" y="-8757"/>
            <a:ext cx="500137"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fontAlgn="base">
              <a:spcBef>
                <a:spcPct val="0"/>
              </a:spcBef>
              <a:spcAft>
                <a:spcPct val="0"/>
              </a:spcAft>
            </a:pPr>
            <a:r>
              <a:rPr lang="en-CA" sz="1050" dirty="0">
                <a:solidFill>
                  <a:srgbClr val="808080"/>
                </a:solidFill>
              </a:rPr>
              <a:t>TRACKER</a:t>
            </a:r>
          </a:p>
        </p:txBody>
      </p:sp>
      <p:sp>
        <p:nvSpPr>
          <p:cNvPr id="11" name="McK 3. Unit of measure" hidden="1"/>
          <p:cNvSpPr txBox="1">
            <a:spLocks noChangeArrowheads="1"/>
          </p:cNvSpPr>
          <p:nvPr/>
        </p:nvSpPr>
        <p:spPr bwMode="auto">
          <a:xfrm>
            <a:off x="268289" y="684533"/>
            <a:ext cx="7463497"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a:defRPr sz="2400">
                <a:solidFill>
                  <a:schemeClr val="tx1"/>
                </a:solidFill>
                <a:latin typeface="Arial" charset="0"/>
              </a:defRPr>
            </a:lvl1pPr>
            <a:lvl2pPr marL="447675" defTabSz="895350">
              <a:defRPr sz="2400">
                <a:solidFill>
                  <a:schemeClr val="tx1"/>
                </a:solidFill>
                <a:latin typeface="Arial" charset="0"/>
              </a:defRPr>
            </a:lvl2pPr>
            <a:lvl3pPr marL="895350" defTabSz="895350">
              <a:defRPr sz="2400">
                <a:solidFill>
                  <a:schemeClr val="tx1"/>
                </a:solidFill>
                <a:latin typeface="Arial" charset="0"/>
              </a:defRPr>
            </a:lvl3pPr>
            <a:lvl4pPr marL="1344613"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fontAlgn="base">
              <a:spcBef>
                <a:spcPct val="0"/>
              </a:spcBef>
              <a:spcAft>
                <a:spcPct val="0"/>
              </a:spcAft>
              <a:defRPr/>
            </a:pPr>
            <a:r>
              <a:rPr lang="en-CA" sz="1200" dirty="0">
                <a:solidFill>
                  <a:srgbClr val="808080"/>
                </a:solidFill>
                <a:latin typeface="Calibri"/>
              </a:rPr>
              <a:t>Unit of measure</a:t>
            </a:r>
          </a:p>
        </p:txBody>
      </p:sp>
      <p:grpSp>
        <p:nvGrpSpPr>
          <p:cNvPr id="12" name="McK Slide Elements" hidden="1"/>
          <p:cNvGrpSpPr>
            <a:grpSpLocks/>
          </p:cNvGrpSpPr>
          <p:nvPr/>
        </p:nvGrpSpPr>
        <p:grpSpPr bwMode="auto">
          <a:xfrm>
            <a:off x="268290" y="4521684"/>
            <a:ext cx="8512261" cy="268473"/>
            <a:chOff x="75" y="3923"/>
            <a:chExt cx="5385" cy="221"/>
          </a:xfrm>
        </p:grpSpPr>
        <p:sp>
          <p:nvSpPr>
            <p:cNvPr id="13" name="McK 4. Footnote"/>
            <p:cNvSpPr txBox="1">
              <a:spLocks noChangeArrowheads="1"/>
            </p:cNvSpPr>
            <p:nvPr/>
          </p:nvSpPr>
          <p:spPr bwMode="auto">
            <a:xfrm>
              <a:off x="75" y="3923"/>
              <a:ext cx="5385" cy="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charset="0"/>
                </a:defRPr>
              </a:lvl1pPr>
              <a:lvl2pPr marL="1031875" defTabSz="895350">
                <a:defRPr sz="2400">
                  <a:solidFill>
                    <a:schemeClr val="tx1"/>
                  </a:solidFill>
                  <a:latin typeface="Arial" charset="0"/>
                </a:defRPr>
              </a:lvl2pPr>
              <a:lvl3pPr marL="1217613" defTabSz="895350">
                <a:defRPr sz="2400">
                  <a:solidFill>
                    <a:schemeClr val="tx1"/>
                  </a:solidFill>
                  <a:latin typeface="Arial" charset="0"/>
                </a:defRPr>
              </a:lvl3pPr>
              <a:lvl4pPr marL="1404938" defTabSz="895350">
                <a:defRPr sz="2400">
                  <a:solidFill>
                    <a:schemeClr val="tx1"/>
                  </a:solidFill>
                  <a:latin typeface="Arial" charset="0"/>
                </a:defRPr>
              </a:lvl4pPr>
              <a:lvl5pPr marL="1792288" defTabSz="895350">
                <a:defRPr sz="2400">
                  <a:solidFill>
                    <a:schemeClr val="tx1"/>
                  </a:solidFill>
                  <a:latin typeface="Arial" charset="0"/>
                </a:defRPr>
              </a:lvl5pPr>
              <a:lvl6pPr marL="2249488" defTabSz="895350" fontAlgn="base">
                <a:spcBef>
                  <a:spcPct val="0"/>
                </a:spcBef>
                <a:spcAft>
                  <a:spcPct val="0"/>
                </a:spcAft>
                <a:defRPr sz="2400">
                  <a:solidFill>
                    <a:schemeClr val="tx1"/>
                  </a:solidFill>
                  <a:latin typeface="Arial" charset="0"/>
                </a:defRPr>
              </a:lvl6pPr>
              <a:lvl7pPr marL="2706688" defTabSz="895350" fontAlgn="base">
                <a:spcBef>
                  <a:spcPct val="0"/>
                </a:spcBef>
                <a:spcAft>
                  <a:spcPct val="0"/>
                </a:spcAft>
                <a:defRPr sz="2400">
                  <a:solidFill>
                    <a:schemeClr val="tx1"/>
                  </a:solidFill>
                  <a:latin typeface="Arial" charset="0"/>
                </a:defRPr>
              </a:lvl7pPr>
              <a:lvl8pPr marL="3163888" defTabSz="895350" fontAlgn="base">
                <a:spcBef>
                  <a:spcPct val="0"/>
                </a:spcBef>
                <a:spcAft>
                  <a:spcPct val="0"/>
                </a:spcAft>
                <a:defRPr sz="2400">
                  <a:solidFill>
                    <a:schemeClr val="tx1"/>
                  </a:solidFill>
                  <a:latin typeface="Arial" charset="0"/>
                </a:defRPr>
              </a:lvl8pPr>
              <a:lvl9pPr marL="3621088" defTabSz="895350" fontAlgn="base">
                <a:spcBef>
                  <a:spcPct val="0"/>
                </a:spcBef>
                <a:spcAft>
                  <a:spcPct val="0"/>
                </a:spcAft>
                <a:defRPr sz="2400">
                  <a:solidFill>
                    <a:schemeClr val="tx1"/>
                  </a:solidFill>
                  <a:latin typeface="Arial" charset="0"/>
                </a:defRPr>
              </a:lvl9pPr>
            </a:lstStyle>
            <a:p>
              <a:pPr marL="70250" indent="-70250" fontAlgn="base">
                <a:spcBef>
                  <a:spcPct val="0"/>
                </a:spcBef>
                <a:spcAft>
                  <a:spcPct val="0"/>
                </a:spcAft>
                <a:defRPr/>
              </a:pPr>
              <a:r>
                <a:rPr lang="en-CA" sz="750" dirty="0">
                  <a:solidFill>
                    <a:srgbClr val="000000"/>
                  </a:solidFill>
                  <a:latin typeface="Calibri"/>
                </a:rPr>
                <a:t>1 Footnote</a:t>
              </a:r>
            </a:p>
          </p:txBody>
        </p:sp>
        <p:sp>
          <p:nvSpPr>
            <p:cNvPr id="14" name="McK 5. Source"/>
            <p:cNvSpPr>
              <a:spLocks noChangeArrowheads="1"/>
            </p:cNvSpPr>
            <p:nvPr/>
          </p:nvSpPr>
          <p:spPr bwMode="auto">
            <a:xfrm>
              <a:off x="75" y="4049"/>
              <a:ext cx="5385" cy="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nchorCtr="0">
              <a:spAutoFit/>
            </a:bodyPr>
            <a:lstStyle/>
            <a:p>
              <a:pPr marL="310766" indent="-310766" defTabSz="685171" fontAlgn="base">
                <a:spcBef>
                  <a:spcPct val="0"/>
                </a:spcBef>
                <a:spcAft>
                  <a:spcPct val="0"/>
                </a:spcAft>
              </a:pPr>
              <a:r>
                <a:rPr lang="en-CA" sz="750" dirty="0">
                  <a:solidFill>
                    <a:srgbClr val="000000"/>
                  </a:solidFill>
                </a:rPr>
                <a:t>Source: Source</a:t>
              </a:r>
            </a:p>
          </p:txBody>
        </p:sp>
      </p:grpSp>
      <p:grpSp>
        <p:nvGrpSpPr>
          <p:cNvPr id="15" name="ACET" hidden="1"/>
          <p:cNvGrpSpPr>
            <a:grpSpLocks/>
          </p:cNvGrpSpPr>
          <p:nvPr/>
        </p:nvGrpSpPr>
        <p:grpSpPr bwMode="auto">
          <a:xfrm>
            <a:off x="2343098" y="1497983"/>
            <a:ext cx="4350892" cy="387524"/>
            <a:chOff x="915" y="711"/>
            <a:chExt cx="2686" cy="319"/>
          </a:xfrm>
        </p:grpSpPr>
        <p:cxnSp>
          <p:nvCxnSpPr>
            <p:cNvPr id="16" name="AutoShape 249"/>
            <p:cNvCxnSpPr>
              <a:cxnSpLocks noChangeShapeType="1"/>
              <a:stCxn id="17" idx="4"/>
              <a:endCxn id="17" idx="6"/>
            </p:cNvCxnSpPr>
            <p:nvPr/>
          </p:nvCxnSpPr>
          <p:spPr bwMode="auto">
            <a:xfrm>
              <a:off x="915" y="1030"/>
              <a:ext cx="2686" cy="0"/>
            </a:xfrm>
            <a:prstGeom prst="straightConnector1">
              <a:avLst/>
            </a:prstGeom>
            <a:noFill/>
            <a:ln w="9525">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AutoShape 250"/>
            <p:cNvSpPr>
              <a:spLocks noChangeArrowheads="1"/>
            </p:cNvSpPr>
            <p:nvPr/>
          </p:nvSpPr>
          <p:spPr bwMode="auto">
            <a:xfrm>
              <a:off x="915" y="711"/>
              <a:ext cx="2686" cy="319"/>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pPr fontAlgn="base">
                <a:spcBef>
                  <a:spcPct val="0"/>
                </a:spcBef>
                <a:spcAft>
                  <a:spcPct val="0"/>
                </a:spcAft>
              </a:pPr>
              <a:r>
                <a:rPr lang="en-CA" sz="1200" b="1" dirty="0">
                  <a:solidFill>
                    <a:srgbClr val="000000"/>
                  </a:solidFill>
                </a:rPr>
                <a:t>Title</a:t>
              </a:r>
            </a:p>
            <a:p>
              <a:pPr fontAlgn="base">
                <a:spcBef>
                  <a:spcPct val="0"/>
                </a:spcBef>
                <a:spcAft>
                  <a:spcPct val="0"/>
                </a:spcAft>
              </a:pPr>
              <a:r>
                <a:rPr lang="en-CA" sz="1200" dirty="0">
                  <a:solidFill>
                    <a:srgbClr val="808080"/>
                  </a:solidFill>
                </a:rPr>
                <a:t>Unit of measure</a:t>
              </a:r>
            </a:p>
          </p:txBody>
        </p:sp>
      </p:grpSp>
      <p:grpSp>
        <p:nvGrpSpPr>
          <p:cNvPr id="23" name="LegendBoxes" hidden="1"/>
          <p:cNvGrpSpPr>
            <a:grpSpLocks/>
          </p:cNvGrpSpPr>
          <p:nvPr/>
        </p:nvGrpSpPr>
        <p:grpSpPr bwMode="auto">
          <a:xfrm>
            <a:off x="8144565" y="756154"/>
            <a:ext cx="599342" cy="760471"/>
            <a:chOff x="4936" y="176"/>
            <a:chExt cx="370" cy="626"/>
          </a:xfrm>
        </p:grpSpPr>
        <p:sp>
          <p:nvSpPr>
            <p:cNvPr id="24" name="Legend1"/>
            <p:cNvSpPr>
              <a:spLocks noChangeArrowheads="1"/>
            </p:cNvSpPr>
            <p:nvPr/>
          </p:nvSpPr>
          <p:spPr bwMode="auto">
            <a:xfrm>
              <a:off x="5096" y="176"/>
              <a:ext cx="210"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25" name="LegendRectangle1"/>
            <p:cNvSpPr>
              <a:spLocks noChangeArrowheads="1"/>
            </p:cNvSpPr>
            <p:nvPr/>
          </p:nvSpPr>
          <p:spPr bwMode="auto">
            <a:xfrm>
              <a:off x="4936" y="183"/>
              <a:ext cx="104" cy="101"/>
            </a:xfrm>
            <a:prstGeom prst="rect">
              <a:avLst/>
            </a:prstGeom>
            <a:solidFill>
              <a:schemeClr val="accent1"/>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endParaRPr>
            </a:p>
          </p:txBody>
        </p:sp>
        <p:sp>
          <p:nvSpPr>
            <p:cNvPr id="26" name="Legend2"/>
            <p:cNvSpPr>
              <a:spLocks noChangeArrowheads="1"/>
            </p:cNvSpPr>
            <p:nvPr/>
          </p:nvSpPr>
          <p:spPr bwMode="auto">
            <a:xfrm>
              <a:off x="5096" y="346"/>
              <a:ext cx="210"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27" name="LegendRectangle2"/>
            <p:cNvSpPr>
              <a:spLocks noChangeArrowheads="1"/>
            </p:cNvSpPr>
            <p:nvPr/>
          </p:nvSpPr>
          <p:spPr bwMode="auto">
            <a:xfrm>
              <a:off x="4936" y="353"/>
              <a:ext cx="104" cy="101"/>
            </a:xfrm>
            <a:prstGeom prst="rect">
              <a:avLst/>
            </a:prstGeom>
            <a:solidFill>
              <a:schemeClr val="accent2"/>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endParaRPr>
            </a:p>
          </p:txBody>
        </p:sp>
        <p:sp>
          <p:nvSpPr>
            <p:cNvPr id="28" name="Legend3"/>
            <p:cNvSpPr>
              <a:spLocks noChangeArrowheads="1"/>
            </p:cNvSpPr>
            <p:nvPr/>
          </p:nvSpPr>
          <p:spPr bwMode="auto">
            <a:xfrm>
              <a:off x="5096" y="517"/>
              <a:ext cx="210"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29" name="LegendRectangle3"/>
            <p:cNvSpPr>
              <a:spLocks noChangeArrowheads="1"/>
            </p:cNvSpPr>
            <p:nvPr/>
          </p:nvSpPr>
          <p:spPr bwMode="auto">
            <a:xfrm>
              <a:off x="4936" y="524"/>
              <a:ext cx="104" cy="101"/>
            </a:xfrm>
            <a:prstGeom prst="rect">
              <a:avLst/>
            </a:prstGeom>
            <a:solidFill>
              <a:schemeClr va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endParaRPr>
            </a:p>
          </p:txBody>
        </p:sp>
        <p:sp>
          <p:nvSpPr>
            <p:cNvPr id="30" name="Legend4"/>
            <p:cNvSpPr>
              <a:spLocks noChangeArrowheads="1"/>
            </p:cNvSpPr>
            <p:nvPr/>
          </p:nvSpPr>
          <p:spPr bwMode="auto">
            <a:xfrm>
              <a:off x="5096" y="688"/>
              <a:ext cx="210"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31" name="LegendRectangle4"/>
            <p:cNvSpPr>
              <a:spLocks noChangeArrowheads="1"/>
            </p:cNvSpPr>
            <p:nvPr/>
          </p:nvSpPr>
          <p:spPr bwMode="auto">
            <a:xfrm>
              <a:off x="4936" y="695"/>
              <a:ext cx="104" cy="101"/>
            </a:xfrm>
            <a:prstGeom prst="rect">
              <a:avLst/>
            </a:prstGeom>
            <a:solidFill>
              <a:schemeClr val="folHlink"/>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endParaRPr>
            </a:p>
          </p:txBody>
        </p:sp>
      </p:grpSp>
      <p:grpSp>
        <p:nvGrpSpPr>
          <p:cNvPr id="32" name="LegendLines" hidden="1"/>
          <p:cNvGrpSpPr>
            <a:grpSpLocks/>
          </p:cNvGrpSpPr>
          <p:nvPr/>
        </p:nvGrpSpPr>
        <p:grpSpPr bwMode="auto">
          <a:xfrm>
            <a:off x="7830315" y="756153"/>
            <a:ext cx="913590" cy="556385"/>
            <a:chOff x="4750" y="176"/>
            <a:chExt cx="564" cy="458"/>
          </a:xfrm>
        </p:grpSpPr>
        <p:sp>
          <p:nvSpPr>
            <p:cNvPr id="33" name="LineLegend1"/>
            <p:cNvSpPr>
              <a:spLocks noChangeShapeType="1"/>
            </p:cNvSpPr>
            <p:nvPr/>
          </p:nvSpPr>
          <p:spPr bwMode="auto">
            <a:xfrm>
              <a:off x="4750" y="233"/>
              <a:ext cx="288" cy="0"/>
            </a:xfrm>
            <a:prstGeom prst="line">
              <a:avLst/>
            </a:prstGeom>
            <a:noFill/>
            <a:ln w="28575">
              <a:solidFill>
                <a:schemeClr val="accent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CA" sz="1200" dirty="0">
                <a:solidFill>
                  <a:srgbClr val="000000"/>
                </a:solidFill>
              </a:endParaRPr>
            </a:p>
          </p:txBody>
        </p:sp>
        <p:sp>
          <p:nvSpPr>
            <p:cNvPr id="34" name="LineLegend2"/>
            <p:cNvSpPr>
              <a:spLocks noChangeShapeType="1"/>
            </p:cNvSpPr>
            <p:nvPr/>
          </p:nvSpPr>
          <p:spPr bwMode="auto">
            <a:xfrm>
              <a:off x="4750" y="402"/>
              <a:ext cx="288" cy="0"/>
            </a:xfrm>
            <a:prstGeom prst="line">
              <a:avLst/>
            </a:prstGeom>
            <a:noFill/>
            <a:ln w="28575">
              <a:solidFill>
                <a:schemeClr val="accent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CA" sz="1200" dirty="0">
                <a:solidFill>
                  <a:srgbClr val="000000"/>
                </a:solidFill>
              </a:endParaRPr>
            </a:p>
          </p:txBody>
        </p:sp>
        <p:sp>
          <p:nvSpPr>
            <p:cNvPr id="35" name="LineLegend3"/>
            <p:cNvSpPr>
              <a:spLocks noChangeShapeType="1"/>
            </p:cNvSpPr>
            <p:nvPr/>
          </p:nvSpPr>
          <p:spPr bwMode="auto">
            <a:xfrm>
              <a:off x="4750" y="577"/>
              <a:ext cx="288" cy="0"/>
            </a:xfrm>
            <a:prstGeom prst="line">
              <a:avLst/>
            </a:prstGeom>
            <a:noFill/>
            <a:ln w="28575">
              <a:solidFill>
                <a:schemeClr val="accent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CA" sz="1200" dirty="0">
                <a:solidFill>
                  <a:srgbClr val="000000"/>
                </a:solidFill>
              </a:endParaRPr>
            </a:p>
          </p:txBody>
        </p:sp>
        <p:sp>
          <p:nvSpPr>
            <p:cNvPr id="36" name="Legend1"/>
            <p:cNvSpPr>
              <a:spLocks noChangeArrowheads="1"/>
            </p:cNvSpPr>
            <p:nvPr/>
          </p:nvSpPr>
          <p:spPr bwMode="auto">
            <a:xfrm>
              <a:off x="5104" y="176"/>
              <a:ext cx="210"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37" name="Legend2"/>
            <p:cNvSpPr>
              <a:spLocks noChangeArrowheads="1"/>
            </p:cNvSpPr>
            <p:nvPr/>
          </p:nvSpPr>
          <p:spPr bwMode="auto">
            <a:xfrm>
              <a:off x="5104" y="344"/>
              <a:ext cx="210"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38" name="Legend3"/>
            <p:cNvSpPr>
              <a:spLocks noChangeArrowheads="1"/>
            </p:cNvSpPr>
            <p:nvPr/>
          </p:nvSpPr>
          <p:spPr bwMode="auto">
            <a:xfrm>
              <a:off x="5104" y="520"/>
              <a:ext cx="210" cy="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grpSp>
      <p:grpSp>
        <p:nvGrpSpPr>
          <p:cNvPr id="39" name="McKSticker" hidden="1"/>
          <p:cNvGrpSpPr/>
          <p:nvPr/>
        </p:nvGrpSpPr>
        <p:grpSpPr bwMode="auto">
          <a:xfrm>
            <a:off x="8253200" y="756153"/>
            <a:ext cx="670505" cy="166199"/>
            <a:chOff x="8083657" y="285750"/>
            <a:chExt cx="657118" cy="217187"/>
          </a:xfrm>
        </p:grpSpPr>
        <p:sp>
          <p:nvSpPr>
            <p:cNvPr id="40" name="StickerRectangle"/>
            <p:cNvSpPr>
              <a:spLocks noChangeArrowheads="1"/>
            </p:cNvSpPr>
            <p:nvPr/>
          </p:nvSpPr>
          <p:spPr bwMode="auto">
            <a:xfrm>
              <a:off x="8083657" y="285750"/>
              <a:ext cx="657118" cy="217187"/>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685171" fontAlgn="base">
                <a:spcBef>
                  <a:spcPct val="0"/>
                </a:spcBef>
                <a:spcAft>
                  <a:spcPct val="0"/>
                </a:spcAft>
                <a:buClr>
                  <a:srgbClr val="000000"/>
                </a:buClr>
              </a:pPr>
              <a:r>
                <a:rPr lang="en-CA" sz="900" dirty="0">
                  <a:solidFill>
                    <a:srgbClr val="808080"/>
                  </a:solidFill>
                </a:rPr>
                <a:t>PRELIMINARY</a:t>
              </a:r>
            </a:p>
          </p:txBody>
        </p:sp>
        <p:cxnSp>
          <p:nvCxnSpPr>
            <p:cNvPr id="41" name="AutoShape 31"/>
            <p:cNvCxnSpPr>
              <a:cxnSpLocks noChangeShapeType="1"/>
              <a:stCxn id="40" idx="2"/>
              <a:endCxn id="40" idx="4"/>
            </p:cNvCxnSpPr>
            <p:nvPr/>
          </p:nvCxnSpPr>
          <p:spPr bwMode="auto">
            <a:xfrm>
              <a:off x="8083657" y="285750"/>
              <a:ext cx="0" cy="217187"/>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42" name="AutoShape 32"/>
            <p:cNvCxnSpPr>
              <a:cxnSpLocks noChangeShapeType="1"/>
              <a:stCxn id="40" idx="4"/>
              <a:endCxn id="40" idx="6"/>
            </p:cNvCxnSpPr>
            <p:nvPr/>
          </p:nvCxnSpPr>
          <p:spPr bwMode="auto">
            <a:xfrm>
              <a:off x="8083657" y="502937"/>
              <a:ext cx="657118"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grpSp>
        <p:nvGrpSpPr>
          <p:cNvPr id="64" name="LegendMoons" hidden="1"/>
          <p:cNvGrpSpPr/>
          <p:nvPr/>
        </p:nvGrpSpPr>
        <p:grpSpPr bwMode="auto">
          <a:xfrm>
            <a:off x="8076357" y="756152"/>
            <a:ext cx="667044" cy="999791"/>
            <a:chOff x="7769225" y="2105025"/>
            <a:chExt cx="653727" cy="1306516"/>
          </a:xfrm>
        </p:grpSpPr>
        <p:grpSp>
          <p:nvGrpSpPr>
            <p:cNvPr id="65" name="MoonLegend1"/>
            <p:cNvGrpSpPr>
              <a:grpSpLocks noChangeAspect="1"/>
            </p:cNvGrpSpPr>
            <p:nvPr>
              <p:custDataLst>
                <p:tags r:id="rId11"/>
              </p:custDataLst>
            </p:nvPr>
          </p:nvGrpSpPr>
          <p:grpSpPr bwMode="auto">
            <a:xfrm>
              <a:off x="7769225" y="2105025"/>
              <a:ext cx="209550" cy="209551"/>
              <a:chOff x="4533" y="183"/>
              <a:chExt cx="144" cy="144"/>
            </a:xfrm>
          </p:grpSpPr>
          <p:sp>
            <p:nvSpPr>
              <p:cNvPr id="83" name="Oval 38"/>
              <p:cNvSpPr>
                <a:spLocks noChangeAspect="1" noChangeArrowheads="1"/>
              </p:cNvSpPr>
              <p:nvPr>
                <p:custDataLst>
                  <p:tags r:id="rId24"/>
                </p:custDataLst>
              </p:nvPr>
            </p:nvSpPr>
            <p:spPr bwMode="auto">
              <a:xfrm>
                <a:off x="4533" y="183"/>
                <a:ext cx="144" cy="144"/>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sp>
            <p:nvSpPr>
              <p:cNvPr id="84" name="Arc 39" hidden="1"/>
              <p:cNvSpPr>
                <a:spLocks noChangeAspect="1"/>
              </p:cNvSpPr>
              <p:nvPr>
                <p:custDataLst>
                  <p:tags r:id="rId25"/>
                </p:custDataLst>
              </p:nvPr>
            </p:nvSpPr>
            <p:spPr bwMode="auto">
              <a:xfrm>
                <a:off x="4533" y="183"/>
                <a:ext cx="144" cy="144"/>
              </a:xfrm>
              <a:prstGeom prst="arc">
                <a:avLst>
                  <a:gd name="adj1" fmla="val 16200000"/>
                  <a:gd name="adj2" fmla="val 5400000"/>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grpSp>
        <p:grpSp>
          <p:nvGrpSpPr>
            <p:cNvPr id="66" name="MoonLegend2"/>
            <p:cNvGrpSpPr>
              <a:grpSpLocks noChangeAspect="1"/>
            </p:cNvGrpSpPr>
            <p:nvPr>
              <p:custDataLst>
                <p:tags r:id="rId12"/>
              </p:custDataLst>
            </p:nvPr>
          </p:nvGrpSpPr>
          <p:grpSpPr bwMode="auto">
            <a:xfrm>
              <a:off x="7769225" y="2379266"/>
              <a:ext cx="209550" cy="209551"/>
              <a:chOff x="1694" y="2044"/>
              <a:chExt cx="160" cy="160"/>
            </a:xfrm>
          </p:grpSpPr>
          <p:sp>
            <p:nvSpPr>
              <p:cNvPr id="81" name="Oval 41"/>
              <p:cNvSpPr>
                <a:spLocks noChangeAspect="1" noChangeArrowheads="1"/>
              </p:cNvSpPr>
              <p:nvPr>
                <p:custDataLst>
                  <p:tags r:id="rId22"/>
                </p:custDataLst>
              </p:nvPr>
            </p:nvSpPr>
            <p:spPr bwMode="auto">
              <a:xfrm>
                <a:off x="1694" y="2044"/>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sp>
            <p:nvSpPr>
              <p:cNvPr id="82" name="Arc 42"/>
              <p:cNvSpPr>
                <a:spLocks noChangeAspect="1"/>
              </p:cNvSpPr>
              <p:nvPr>
                <p:custDataLst>
                  <p:tags r:id="rId23"/>
                </p:custDataLst>
              </p:nvPr>
            </p:nvSpPr>
            <p:spPr bwMode="auto">
              <a:xfrm>
                <a:off x="1694" y="2044"/>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grpSp>
        <p:grpSp>
          <p:nvGrpSpPr>
            <p:cNvPr id="67" name="MoonLegend4"/>
            <p:cNvGrpSpPr>
              <a:grpSpLocks noChangeAspect="1"/>
            </p:cNvGrpSpPr>
            <p:nvPr>
              <p:custDataLst>
                <p:tags r:id="rId13"/>
              </p:custDataLst>
            </p:nvPr>
          </p:nvGrpSpPr>
          <p:grpSpPr bwMode="auto">
            <a:xfrm>
              <a:off x="7769225" y="2927748"/>
              <a:ext cx="209550" cy="209551"/>
              <a:chOff x="4495" y="1198"/>
              <a:chExt cx="160" cy="160"/>
            </a:xfrm>
          </p:grpSpPr>
          <p:sp>
            <p:nvSpPr>
              <p:cNvPr id="79" name="Oval 47"/>
              <p:cNvSpPr>
                <a:spLocks noChangeAspect="1" noChangeArrowheads="1"/>
              </p:cNvSpPr>
              <p:nvPr>
                <p:custDataLst>
                  <p:tags r:id="rId20"/>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sp>
            <p:nvSpPr>
              <p:cNvPr id="80" name="Arc 48"/>
              <p:cNvSpPr>
                <a:spLocks noChangeAspect="1"/>
              </p:cNvSpPr>
              <p:nvPr>
                <p:custDataLst>
                  <p:tags r:id="rId21"/>
                </p:custDataLst>
              </p:nvPr>
            </p:nvSpPr>
            <p:spPr bwMode="auto">
              <a:xfrm>
                <a:off x="4495" y="1198"/>
                <a:ext cx="160" cy="160"/>
              </a:xfrm>
              <a:prstGeom prst="arc">
                <a:avLst>
                  <a:gd name="adj1" fmla="val 16200000"/>
                  <a:gd name="adj2" fmla="val 108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grpSp>
        <p:grpSp>
          <p:nvGrpSpPr>
            <p:cNvPr id="68" name="MoonLegend5"/>
            <p:cNvGrpSpPr>
              <a:grpSpLocks noChangeAspect="1"/>
            </p:cNvGrpSpPr>
            <p:nvPr>
              <p:custDataLst>
                <p:tags r:id="rId14"/>
              </p:custDataLst>
            </p:nvPr>
          </p:nvGrpSpPr>
          <p:grpSpPr bwMode="auto">
            <a:xfrm>
              <a:off x="7769225" y="3201990"/>
              <a:ext cx="209550" cy="209551"/>
              <a:chOff x="4495" y="1440"/>
              <a:chExt cx="160" cy="160"/>
            </a:xfrm>
          </p:grpSpPr>
          <p:sp>
            <p:nvSpPr>
              <p:cNvPr id="77" name="Oval 50"/>
              <p:cNvSpPr>
                <a:spLocks noChangeAspect="1" noChangeArrowheads="1"/>
              </p:cNvSpPr>
              <p:nvPr>
                <p:custDataLst>
                  <p:tags r:id="rId18"/>
                </p:custDataLst>
              </p:nvPr>
            </p:nvSpPr>
            <p:spPr bwMode="auto">
              <a:xfrm>
                <a:off x="4495" y="1440"/>
                <a:ext cx="160" cy="16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sp>
            <p:nvSpPr>
              <p:cNvPr id="78" name="Oval 51"/>
              <p:cNvSpPr>
                <a:spLocks noChangeAspect="1" noChangeArrowheads="1"/>
              </p:cNvSpPr>
              <p:nvPr>
                <p:custDataLst>
                  <p:tags r:id="rId19"/>
                </p:custDataLst>
              </p:nvPr>
            </p:nvSpPr>
            <p:spPr bwMode="auto">
              <a:xfrm>
                <a:off x="4495" y="1440"/>
                <a:ext cx="160" cy="160"/>
              </a:xfrm>
              <a:prstGeom prst="arc">
                <a:avLst>
                  <a:gd name="adj1" fmla="val 16200000"/>
                  <a:gd name="adj2" fmla="val 162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grpSp>
        <p:sp>
          <p:nvSpPr>
            <p:cNvPr id="69" name="Legend1"/>
            <p:cNvSpPr>
              <a:spLocks noChangeArrowheads="1"/>
            </p:cNvSpPr>
            <p:nvPr/>
          </p:nvSpPr>
          <p:spPr bwMode="auto">
            <a:xfrm>
              <a:off x="8089900" y="2117724"/>
              <a:ext cx="333052"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70" name="Legend2"/>
            <p:cNvSpPr>
              <a:spLocks noChangeArrowheads="1"/>
            </p:cNvSpPr>
            <p:nvPr/>
          </p:nvSpPr>
          <p:spPr bwMode="auto">
            <a:xfrm>
              <a:off x="8089900" y="2392363"/>
              <a:ext cx="333052"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71" name="Legend3"/>
            <p:cNvSpPr>
              <a:spLocks noChangeArrowheads="1"/>
            </p:cNvSpPr>
            <p:nvPr/>
          </p:nvSpPr>
          <p:spPr bwMode="auto">
            <a:xfrm>
              <a:off x="8089900" y="2667002"/>
              <a:ext cx="333052"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72" name="Legend4"/>
            <p:cNvSpPr>
              <a:spLocks noChangeArrowheads="1"/>
            </p:cNvSpPr>
            <p:nvPr/>
          </p:nvSpPr>
          <p:spPr bwMode="auto">
            <a:xfrm>
              <a:off x="8089900" y="2938465"/>
              <a:ext cx="333052"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sp>
          <p:nvSpPr>
            <p:cNvPr id="73" name="Legend5"/>
            <p:cNvSpPr>
              <a:spLocks noChangeArrowheads="1"/>
            </p:cNvSpPr>
            <p:nvPr/>
          </p:nvSpPr>
          <p:spPr bwMode="auto">
            <a:xfrm>
              <a:off x="8089900" y="3214690"/>
              <a:ext cx="333052" cy="180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685171" fontAlgn="base">
                <a:spcBef>
                  <a:spcPct val="0"/>
                </a:spcBef>
                <a:spcAft>
                  <a:spcPct val="0"/>
                </a:spcAft>
                <a:buClr>
                  <a:srgbClr val="000000"/>
                </a:buClr>
              </a:pPr>
              <a:r>
                <a:rPr lang="en-CA" sz="900" dirty="0">
                  <a:solidFill>
                    <a:srgbClr val="000000"/>
                  </a:solidFill>
                </a:rPr>
                <a:t>Legend</a:t>
              </a:r>
            </a:p>
          </p:txBody>
        </p:sp>
        <p:grpSp>
          <p:nvGrpSpPr>
            <p:cNvPr id="74" name="MoonLegend3"/>
            <p:cNvGrpSpPr>
              <a:grpSpLocks noChangeAspect="1"/>
            </p:cNvGrpSpPr>
            <p:nvPr>
              <p:custDataLst>
                <p:tags r:id="rId15"/>
              </p:custDataLst>
            </p:nvPr>
          </p:nvGrpSpPr>
          <p:grpSpPr bwMode="auto">
            <a:xfrm>
              <a:off x="7769225" y="2653507"/>
              <a:ext cx="209550" cy="209551"/>
              <a:chOff x="4495" y="1198"/>
              <a:chExt cx="160" cy="160"/>
            </a:xfrm>
          </p:grpSpPr>
          <p:sp>
            <p:nvSpPr>
              <p:cNvPr id="75" name="Oval 47"/>
              <p:cNvSpPr>
                <a:spLocks noChangeAspect="1" noChangeArrowheads="1"/>
              </p:cNvSpPr>
              <p:nvPr>
                <p:custDataLst>
                  <p:tags r:id="rId16"/>
                </p:custDataLst>
              </p:nvPr>
            </p:nvSpPr>
            <p:spPr bwMode="auto">
              <a:xfrm>
                <a:off x="4495" y="1198"/>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sp>
            <p:nvSpPr>
              <p:cNvPr id="76" name="Arc 48"/>
              <p:cNvSpPr>
                <a:spLocks noChangeAspect="1"/>
              </p:cNvSpPr>
              <p:nvPr>
                <p:custDataLst>
                  <p:tags r:id="rId17"/>
                </p:custDataLst>
              </p:nvPr>
            </p:nvSpPr>
            <p:spPr bwMode="auto">
              <a:xfrm>
                <a:off x="4495" y="1198"/>
                <a:ext cx="160" cy="160"/>
              </a:xfrm>
              <a:prstGeom prst="arc">
                <a:avLst>
                  <a:gd name="adj1" fmla="val 16200000"/>
                  <a:gd name="adj2" fmla="val 5400000"/>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grpSp>
      </p:grpSp>
      <p:grpSp>
        <p:nvGrpSpPr>
          <p:cNvPr id="63" name="McK Moon" hidden="1"/>
          <p:cNvGrpSpPr>
            <a:grpSpLocks noChangeAspect="1"/>
          </p:cNvGrpSpPr>
          <p:nvPr>
            <p:custDataLst>
              <p:tags r:id="rId8"/>
            </p:custDataLst>
          </p:nvPr>
        </p:nvGrpSpPr>
        <p:grpSpPr bwMode="auto">
          <a:xfrm>
            <a:off x="8403568" y="257617"/>
            <a:ext cx="254000" cy="190500"/>
            <a:chOff x="1600" y="1600"/>
            <a:chExt cx="160" cy="160"/>
          </a:xfrm>
        </p:grpSpPr>
        <p:sp>
          <p:nvSpPr>
            <p:cNvPr id="85" name="Oval 90"/>
            <p:cNvSpPr>
              <a:spLocks noChangeAspect="1" noChangeArrowheads="1"/>
            </p:cNvSpPr>
            <p:nvPr>
              <p:custDataLst>
                <p:tags r:id="rId9"/>
              </p:custDataLst>
            </p:nvPr>
          </p:nvSpPr>
          <p:spPr bwMode="auto">
            <a:xfrm>
              <a:off x="1600" y="1600"/>
              <a:ext cx="160" cy="160"/>
            </a:xfrm>
            <a:prstGeom prst="ellipse">
              <a:avLst/>
            </a:prstGeom>
            <a:solidFill>
              <a:schemeClr val="accent1"/>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sp>
          <p:nvSpPr>
            <p:cNvPr id="86" name="Arc 91"/>
            <p:cNvSpPr>
              <a:spLocks noChangeAspect="1"/>
            </p:cNvSpPr>
            <p:nvPr>
              <p:custDataLst>
                <p:tags r:id="rId10"/>
              </p:custDataLst>
            </p:nvPr>
          </p:nvSpPr>
          <p:spPr bwMode="auto">
            <a:xfrm>
              <a:off x="1600" y="1600"/>
              <a:ext cx="160" cy="160"/>
            </a:xfrm>
            <a:prstGeom prst="arc">
              <a:avLst/>
            </a:prstGeom>
            <a:solidFill>
              <a:schemeClr val="accent3"/>
            </a:solidFill>
            <a:ln w="9525">
              <a:solidFill>
                <a:schemeClr val="accent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CA" sz="1200" dirty="0">
                <a:solidFill>
                  <a:srgbClr val="000000"/>
                </a:solidFill>
                <a:sym typeface="Calibri"/>
              </a:endParaRPr>
            </a:p>
          </p:txBody>
        </p:sp>
      </p:grpSp>
    </p:spTree>
    <p:extLst>
      <p:ext uri="{BB962C8B-B14F-4D97-AF65-F5344CB8AC3E}">
        <p14:creationId xmlns:p14="http://schemas.microsoft.com/office/powerpoint/2010/main" val="2173116445"/>
      </p:ext>
    </p:extLst>
  </p:cSld>
  <p:clrMap bg1="lt1" tx1="dk1" bg2="lt2" tx2="dk2" accent1="accent1" accent2="accent2" accent3="accent3" accent4="accent4" accent5="accent5" accent6="accent6" hlink="hlink" folHlink="folHlink"/>
  <p:sldLayoutIdLst>
    <p:sldLayoutId id="2147493470" r:id="rId1"/>
    <p:sldLayoutId id="2147493471" r:id="rId2"/>
    <p:sldLayoutId id="2147493472" r:id="rId3"/>
    <p:sldLayoutId id="2147493473" r:id="rId4"/>
  </p:sldLayoutIdLst>
  <p:hf hdr="0" dt="0"/>
  <p:txStyles>
    <p:titleStyle>
      <a:lvl1pPr algn="l" defTabSz="685171" rtl="0" eaLnBrk="1" fontAlgn="base" hangingPunct="1">
        <a:spcBef>
          <a:spcPct val="0"/>
        </a:spcBef>
        <a:spcAft>
          <a:spcPct val="0"/>
        </a:spcAft>
        <a:tabLst>
          <a:tab pos="206522" algn="l"/>
        </a:tabLst>
        <a:defRPr sz="1350" b="1" baseline="0">
          <a:solidFill>
            <a:schemeClr val="tx2"/>
          </a:solidFill>
          <a:latin typeface="Arial" panose="020B0604020202020204" pitchFamily="34" charset="0"/>
          <a:ea typeface="+mj-ea"/>
          <a:cs typeface="Arial" panose="020B0604020202020204" pitchFamily="34" charset="0"/>
        </a:defRPr>
      </a:lvl1pPr>
      <a:lvl2pPr algn="l" defTabSz="685171" rtl="0" eaLnBrk="1" fontAlgn="base" hangingPunct="1">
        <a:spcBef>
          <a:spcPct val="0"/>
        </a:spcBef>
        <a:spcAft>
          <a:spcPct val="0"/>
        </a:spcAft>
        <a:defRPr sz="1425" b="1">
          <a:solidFill>
            <a:schemeClr val="tx2"/>
          </a:solidFill>
          <a:latin typeface="Arial" charset="0"/>
        </a:defRPr>
      </a:lvl2pPr>
      <a:lvl3pPr algn="l" defTabSz="685171" rtl="0" eaLnBrk="1" fontAlgn="base" hangingPunct="1">
        <a:spcBef>
          <a:spcPct val="0"/>
        </a:spcBef>
        <a:spcAft>
          <a:spcPct val="0"/>
        </a:spcAft>
        <a:defRPr sz="1425" b="1">
          <a:solidFill>
            <a:schemeClr val="tx2"/>
          </a:solidFill>
          <a:latin typeface="Arial" charset="0"/>
        </a:defRPr>
      </a:lvl3pPr>
      <a:lvl4pPr algn="l" defTabSz="685171" rtl="0" eaLnBrk="1" fontAlgn="base" hangingPunct="1">
        <a:spcBef>
          <a:spcPct val="0"/>
        </a:spcBef>
        <a:spcAft>
          <a:spcPct val="0"/>
        </a:spcAft>
        <a:defRPr sz="1425" b="1">
          <a:solidFill>
            <a:schemeClr val="tx2"/>
          </a:solidFill>
          <a:latin typeface="Arial" charset="0"/>
        </a:defRPr>
      </a:lvl4pPr>
      <a:lvl5pPr algn="l" defTabSz="685171" rtl="0" eaLnBrk="1" fontAlgn="base" hangingPunct="1">
        <a:spcBef>
          <a:spcPct val="0"/>
        </a:spcBef>
        <a:spcAft>
          <a:spcPct val="0"/>
        </a:spcAft>
        <a:defRPr sz="1425" b="1">
          <a:solidFill>
            <a:schemeClr val="tx2"/>
          </a:solidFill>
          <a:latin typeface="Arial" charset="0"/>
        </a:defRPr>
      </a:lvl5pPr>
      <a:lvl6pPr marL="349874" algn="l" defTabSz="685171" rtl="0" eaLnBrk="1" fontAlgn="base" hangingPunct="1">
        <a:spcBef>
          <a:spcPct val="0"/>
        </a:spcBef>
        <a:spcAft>
          <a:spcPct val="0"/>
        </a:spcAft>
        <a:defRPr sz="1425" b="1">
          <a:solidFill>
            <a:schemeClr val="tx2"/>
          </a:solidFill>
          <a:latin typeface="Arial" charset="0"/>
        </a:defRPr>
      </a:lvl6pPr>
      <a:lvl7pPr marL="699748" algn="l" defTabSz="685171" rtl="0" eaLnBrk="1" fontAlgn="base" hangingPunct="1">
        <a:spcBef>
          <a:spcPct val="0"/>
        </a:spcBef>
        <a:spcAft>
          <a:spcPct val="0"/>
        </a:spcAft>
        <a:defRPr sz="1425" b="1">
          <a:solidFill>
            <a:schemeClr val="tx2"/>
          </a:solidFill>
          <a:latin typeface="Arial" charset="0"/>
        </a:defRPr>
      </a:lvl7pPr>
      <a:lvl8pPr marL="1049621" algn="l" defTabSz="685171" rtl="0" eaLnBrk="1" fontAlgn="base" hangingPunct="1">
        <a:spcBef>
          <a:spcPct val="0"/>
        </a:spcBef>
        <a:spcAft>
          <a:spcPct val="0"/>
        </a:spcAft>
        <a:defRPr sz="1425" b="1">
          <a:solidFill>
            <a:schemeClr val="tx2"/>
          </a:solidFill>
          <a:latin typeface="Arial" charset="0"/>
        </a:defRPr>
      </a:lvl8pPr>
      <a:lvl9pPr marL="1399496" algn="l" defTabSz="685171" rtl="0" eaLnBrk="1" fontAlgn="base" hangingPunct="1">
        <a:spcBef>
          <a:spcPct val="0"/>
        </a:spcBef>
        <a:spcAft>
          <a:spcPct val="0"/>
        </a:spcAft>
        <a:defRPr sz="1425" b="1">
          <a:solidFill>
            <a:schemeClr val="tx2"/>
          </a:solidFill>
          <a:latin typeface="Arial" charset="0"/>
        </a:defRPr>
      </a:lvl9pPr>
    </p:titleStyle>
    <p:bodyStyle>
      <a:lvl1pPr marL="0" indent="0" algn="l" defTabSz="685171" rtl="0" eaLnBrk="1" fontAlgn="base" hangingPunct="1">
        <a:spcBef>
          <a:spcPct val="0"/>
        </a:spcBef>
        <a:spcAft>
          <a:spcPct val="0"/>
        </a:spcAft>
        <a:buClr>
          <a:schemeClr val="tx2"/>
        </a:buClr>
        <a:defRPr sz="1200" baseline="0">
          <a:solidFill>
            <a:schemeClr val="tx1"/>
          </a:solidFill>
          <a:latin typeface="+mn-lt"/>
          <a:ea typeface="+mn-ea"/>
          <a:cs typeface="+mn-cs"/>
        </a:defRPr>
      </a:lvl1pPr>
      <a:lvl2pPr marL="148211" indent="-146996" algn="l" defTabSz="685171" rtl="0" eaLnBrk="1" fontAlgn="base" hangingPunct="1">
        <a:spcBef>
          <a:spcPct val="0"/>
        </a:spcBef>
        <a:spcAft>
          <a:spcPct val="0"/>
        </a:spcAft>
        <a:buClr>
          <a:schemeClr val="tx2"/>
        </a:buClr>
        <a:buSzPct val="125000"/>
        <a:buFont typeface="Arial" pitchFamily="34" charset="0"/>
        <a:buChar char="▪"/>
        <a:defRPr sz="1200" baseline="0">
          <a:solidFill>
            <a:schemeClr val="tx1"/>
          </a:solidFill>
          <a:latin typeface="+mn-lt"/>
        </a:defRPr>
      </a:lvl2pPr>
      <a:lvl3pPr marL="349874" indent="-200449" algn="l" defTabSz="685171" rtl="0" eaLnBrk="1" fontAlgn="base" hangingPunct="1">
        <a:spcBef>
          <a:spcPct val="0"/>
        </a:spcBef>
        <a:spcAft>
          <a:spcPct val="0"/>
        </a:spcAft>
        <a:buClr>
          <a:schemeClr val="tx2"/>
        </a:buClr>
        <a:buSzPct val="120000"/>
        <a:buFont typeface="Arial" charset="0"/>
        <a:buChar char="–"/>
        <a:defRPr sz="1200" baseline="0">
          <a:solidFill>
            <a:schemeClr val="tx1"/>
          </a:solidFill>
          <a:latin typeface="+mn-lt"/>
        </a:defRPr>
      </a:lvl3pPr>
      <a:lvl4pPr marL="470144" indent="-119054" algn="l" defTabSz="685171" rtl="0" eaLnBrk="1" fontAlgn="base" hangingPunct="1">
        <a:spcBef>
          <a:spcPct val="0"/>
        </a:spcBef>
        <a:spcAft>
          <a:spcPct val="0"/>
        </a:spcAft>
        <a:buClr>
          <a:schemeClr val="tx2"/>
        </a:buClr>
        <a:buSzPct val="100000"/>
        <a:buFont typeface="Arial" pitchFamily="34" charset="0"/>
        <a:buChar char="▫"/>
        <a:defRPr sz="1200" baseline="0">
          <a:solidFill>
            <a:schemeClr val="tx1"/>
          </a:solidFill>
          <a:latin typeface="+mn-lt"/>
        </a:defRPr>
      </a:lvl4pPr>
      <a:lvl5pPr marL="573794" indent="-99617" algn="l" defTabSz="685171"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5pPr>
      <a:lvl6pPr marL="573794" indent="-99617" algn="l" defTabSz="685171"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6pPr>
      <a:lvl7pPr marL="573794" indent="-99617" algn="l" defTabSz="685171"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7pPr>
      <a:lvl8pPr marL="573794" indent="-99617" algn="l" defTabSz="685171"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8pPr>
      <a:lvl9pPr marL="573794" indent="-99617" algn="l" defTabSz="685171" rtl="0" eaLnBrk="1" fontAlgn="base" hangingPunct="1">
        <a:spcBef>
          <a:spcPct val="0"/>
        </a:spcBef>
        <a:spcAft>
          <a:spcPct val="0"/>
        </a:spcAft>
        <a:buClr>
          <a:schemeClr val="tx2"/>
        </a:buClr>
        <a:buSzPct val="89000"/>
        <a:buFont typeface="Arial" charset="0"/>
        <a:buChar char="-"/>
        <a:defRPr sz="1200" baseline="0">
          <a:solidFill>
            <a:schemeClr val="tx1"/>
          </a:solidFill>
          <a:latin typeface="+mn-lt"/>
        </a:defRPr>
      </a:lvl9pPr>
    </p:bodyStyle>
    <p:otherStyle>
      <a:defPPr>
        <a:defRPr lang="en-US"/>
      </a:defPPr>
      <a:lvl1pPr marL="0" algn="l" defTabSz="699748" rtl="0" eaLnBrk="1" latinLnBrk="0" hangingPunct="1">
        <a:defRPr sz="1350" kern="1200">
          <a:solidFill>
            <a:schemeClr val="tx1"/>
          </a:solidFill>
          <a:latin typeface="+mn-lt"/>
          <a:ea typeface="+mn-ea"/>
          <a:cs typeface="+mn-cs"/>
        </a:defRPr>
      </a:lvl1pPr>
      <a:lvl2pPr marL="349874" algn="l" defTabSz="699748" rtl="0" eaLnBrk="1" latinLnBrk="0" hangingPunct="1">
        <a:defRPr sz="1350" kern="1200">
          <a:solidFill>
            <a:schemeClr val="tx1"/>
          </a:solidFill>
          <a:latin typeface="+mn-lt"/>
          <a:ea typeface="+mn-ea"/>
          <a:cs typeface="+mn-cs"/>
        </a:defRPr>
      </a:lvl2pPr>
      <a:lvl3pPr marL="699748" algn="l" defTabSz="699748" rtl="0" eaLnBrk="1" latinLnBrk="0" hangingPunct="1">
        <a:defRPr sz="1350" kern="1200">
          <a:solidFill>
            <a:schemeClr val="tx1"/>
          </a:solidFill>
          <a:latin typeface="+mn-lt"/>
          <a:ea typeface="+mn-ea"/>
          <a:cs typeface="+mn-cs"/>
        </a:defRPr>
      </a:lvl3pPr>
      <a:lvl4pPr marL="1049621" algn="l" defTabSz="699748" rtl="0" eaLnBrk="1" latinLnBrk="0" hangingPunct="1">
        <a:defRPr sz="1350" kern="1200">
          <a:solidFill>
            <a:schemeClr val="tx1"/>
          </a:solidFill>
          <a:latin typeface="+mn-lt"/>
          <a:ea typeface="+mn-ea"/>
          <a:cs typeface="+mn-cs"/>
        </a:defRPr>
      </a:lvl4pPr>
      <a:lvl5pPr marL="1399496" algn="l" defTabSz="699748" rtl="0" eaLnBrk="1" latinLnBrk="0" hangingPunct="1">
        <a:defRPr sz="1350" kern="1200">
          <a:solidFill>
            <a:schemeClr val="tx1"/>
          </a:solidFill>
          <a:latin typeface="+mn-lt"/>
          <a:ea typeface="+mn-ea"/>
          <a:cs typeface="+mn-cs"/>
        </a:defRPr>
      </a:lvl5pPr>
      <a:lvl6pPr marL="1749370" algn="l" defTabSz="699748" rtl="0" eaLnBrk="1" latinLnBrk="0" hangingPunct="1">
        <a:defRPr sz="1350" kern="1200">
          <a:solidFill>
            <a:schemeClr val="tx1"/>
          </a:solidFill>
          <a:latin typeface="+mn-lt"/>
          <a:ea typeface="+mn-ea"/>
          <a:cs typeface="+mn-cs"/>
        </a:defRPr>
      </a:lvl6pPr>
      <a:lvl7pPr marL="2099243" algn="l" defTabSz="699748" rtl="0" eaLnBrk="1" latinLnBrk="0" hangingPunct="1">
        <a:defRPr sz="1350" kern="1200">
          <a:solidFill>
            <a:schemeClr val="tx1"/>
          </a:solidFill>
          <a:latin typeface="+mn-lt"/>
          <a:ea typeface="+mn-ea"/>
          <a:cs typeface="+mn-cs"/>
        </a:defRPr>
      </a:lvl7pPr>
      <a:lvl8pPr marL="2449118" algn="l" defTabSz="699748" rtl="0" eaLnBrk="1" latinLnBrk="0" hangingPunct="1">
        <a:defRPr sz="1350" kern="1200">
          <a:solidFill>
            <a:schemeClr val="tx1"/>
          </a:solidFill>
          <a:latin typeface="+mn-lt"/>
          <a:ea typeface="+mn-ea"/>
          <a:cs typeface="+mn-cs"/>
        </a:defRPr>
      </a:lvl8pPr>
      <a:lvl9pPr marL="2798992" algn="l" defTabSz="699748"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youtube.com/watch?v=36zducUX16w"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upwork.com/hiring/for-clients/aws-vs-azure-vs-google-cloud-platform-comparis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arxiv.org/pdf/1710.01476.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3" Type="http://schemas.openxmlformats.org/officeDocument/2006/relationships/image" Target="../media/image11.png"/><Relationship Id="rId22" Type="http://schemas.openxmlformats.org/officeDocument/2006/relationships/image" Target="NUL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cloud.google.com/vision/" TargetMode="External"/><Relationship Id="rId3" Type="http://schemas.openxmlformats.org/officeDocument/2006/relationships/hyperlink" Target="https://cloud.google.com/bigtable/" TargetMode="External"/><Relationship Id="rId7" Type="http://schemas.openxmlformats.org/officeDocument/2006/relationships/hyperlink" Target="https://cloud.google.com/ml/" TargetMode="External"/><Relationship Id="rId2" Type="http://schemas.openxmlformats.org/officeDocument/2006/relationships/hyperlink" Target="https://cloud.google.com/datastore/" TargetMode="External"/><Relationship Id="rId1" Type="http://schemas.openxmlformats.org/officeDocument/2006/relationships/slideLayout" Target="../slideLayouts/slideLayout2.xml"/><Relationship Id="rId6" Type="http://schemas.openxmlformats.org/officeDocument/2006/relationships/hyperlink" Target="https://www.tensorflow.org/" TargetMode="External"/><Relationship Id="rId5" Type="http://schemas.openxmlformats.org/officeDocument/2006/relationships/hyperlink" Target="https://cloud.google.com/datalab/" TargetMode="External"/><Relationship Id="rId10" Type="http://schemas.openxmlformats.org/officeDocument/2006/relationships/hyperlink" Target="https://cloud.google.com/speech/" TargetMode="External"/><Relationship Id="rId4" Type="http://schemas.openxmlformats.org/officeDocument/2006/relationships/hyperlink" Target="https://cloud.google.com/bigquery/" TargetMode="External"/><Relationship Id="rId9" Type="http://schemas.openxmlformats.org/officeDocument/2006/relationships/hyperlink" Target="https://cloud.google.com/translat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github.com/GoogleCloudPlatform/DataflowTemplate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cloud.google.com/certification/"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3WIJ4axzFl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youtube.com/watch?v=36zducUX16w"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BDA 102 - Big Data Analytics</a:t>
            </a:r>
          </a:p>
        </p:txBody>
      </p:sp>
      <p:sp>
        <p:nvSpPr>
          <p:cNvPr id="3" name="Subtitle 2"/>
          <p:cNvSpPr>
            <a:spLocks noGrp="1"/>
          </p:cNvSpPr>
          <p:nvPr>
            <p:ph type="subTitle" idx="1"/>
          </p:nvPr>
        </p:nvSpPr>
        <p:spPr/>
        <p:txBody>
          <a:bodyPr>
            <a:normAutofit/>
          </a:bodyPr>
          <a:lstStyle/>
          <a:p>
            <a:r>
              <a:rPr lang="en-US" sz="1600" dirty="0"/>
              <a:t>Week 12</a:t>
            </a:r>
          </a:p>
          <a:p>
            <a:endParaRPr lang="en-US" sz="1600" dirty="0"/>
          </a:p>
        </p:txBody>
      </p:sp>
    </p:spTree>
    <p:extLst>
      <p:ext uri="{BB962C8B-B14F-4D97-AF65-F5344CB8AC3E}">
        <p14:creationId xmlns:p14="http://schemas.microsoft.com/office/powerpoint/2010/main" val="307409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5" name="Rectangle 4"/>
          <p:cNvSpPr/>
          <p:nvPr/>
        </p:nvSpPr>
        <p:spPr>
          <a:xfrm>
            <a:off x="2195736" y="4547800"/>
            <a:ext cx="4055982" cy="300082"/>
          </a:xfrm>
          <a:prstGeom prst="rect">
            <a:avLst/>
          </a:prstGeom>
        </p:spPr>
        <p:txBody>
          <a:bodyPr wrap="none">
            <a:spAutoFit/>
          </a:bodyPr>
          <a:lstStyle/>
          <a:p>
            <a:r>
              <a:rPr lang="en-US" sz="1350" dirty="0">
                <a:hlinkClick r:id="rId2"/>
              </a:rPr>
              <a:t>https://www.youtube.com/watch?v=36zducUX16w</a:t>
            </a:r>
            <a:r>
              <a:rPr lang="en-US" sz="1350" dirty="0"/>
              <a:t> </a:t>
            </a:r>
          </a:p>
        </p:txBody>
      </p:sp>
      <p:pic>
        <p:nvPicPr>
          <p:cNvPr id="8" name="Content Placeholder 7">
            <a:extLst>
              <a:ext uri="{FF2B5EF4-FFF2-40B4-BE49-F238E27FC236}">
                <a16:creationId xmlns:a16="http://schemas.microsoft.com/office/drawing/2014/main" id="{570F0884-E30A-461D-A232-5279B1D30DAB}"/>
              </a:ext>
            </a:extLst>
          </p:cNvPr>
          <p:cNvPicPr>
            <a:picLocks noGrp="1"/>
          </p:cNvPicPr>
          <p:nvPr>
            <p:ph idx="1"/>
          </p:nvPr>
        </p:nvPicPr>
        <p:blipFill>
          <a:blip r:embed="rId3"/>
          <a:stretch>
            <a:fillRect/>
          </a:stretch>
        </p:blipFill>
        <p:spPr>
          <a:xfrm>
            <a:off x="2022951" y="1269169"/>
            <a:ext cx="6357938" cy="2605162"/>
          </a:xfrm>
          <a:prstGeom prst="rect">
            <a:avLst/>
          </a:prstGeom>
        </p:spPr>
      </p:pic>
    </p:spTree>
    <p:extLst>
      <p:ext uri="{BB962C8B-B14F-4D97-AF65-F5344CB8AC3E}">
        <p14:creationId xmlns:p14="http://schemas.microsoft.com/office/powerpoint/2010/main" val="229902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Group 32">
            <a:extLst>
              <a:ext uri="{FF2B5EF4-FFF2-40B4-BE49-F238E27FC236}">
                <a16:creationId xmlns:a16="http://schemas.microsoft.com/office/drawing/2014/main" id="{17EC5EAD-215A-490F-A335-1CF0E4CAE0A6}"/>
              </a:ext>
            </a:extLst>
          </p:cNvPr>
          <p:cNvGrpSpPr>
            <a:grpSpLocks/>
          </p:cNvGrpSpPr>
          <p:nvPr/>
        </p:nvGrpSpPr>
        <p:grpSpPr bwMode="auto">
          <a:xfrm>
            <a:off x="3779417" y="1510494"/>
            <a:ext cx="4743450" cy="3086100"/>
            <a:chOff x="1488" y="1296"/>
            <a:chExt cx="3696" cy="2592"/>
          </a:xfrm>
        </p:grpSpPr>
        <p:sp>
          <p:nvSpPr>
            <p:cNvPr id="15378" name="Rectangle 7">
              <a:extLst>
                <a:ext uri="{FF2B5EF4-FFF2-40B4-BE49-F238E27FC236}">
                  <a16:creationId xmlns:a16="http://schemas.microsoft.com/office/drawing/2014/main" id="{EB93CA3F-D2E3-4C6E-A037-C01E03AAAB0F}"/>
                </a:ext>
              </a:extLst>
            </p:cNvPr>
            <p:cNvSpPr>
              <a:spLocks noChangeArrowheads="1"/>
            </p:cNvSpPr>
            <p:nvPr/>
          </p:nvSpPr>
          <p:spPr bwMode="auto">
            <a:xfrm>
              <a:off x="1488" y="1296"/>
              <a:ext cx="3696" cy="432"/>
            </a:xfrm>
            <a:prstGeom prst="rect">
              <a:avLst/>
            </a:prstGeom>
            <a:gradFill rotWithShape="1">
              <a:gsLst>
                <a:gs pos="0">
                  <a:srgbClr val="EB2D4D">
                    <a:alpha val="39998"/>
                  </a:srgbClr>
                </a:gs>
                <a:gs pos="100000">
                  <a:srgbClr val="E943C9">
                    <a:alpha val="39998"/>
                  </a:srgbClr>
                </a:gs>
              </a:gsLst>
              <a:lin ang="5400000" scaled="1"/>
            </a:gradFill>
            <a:ln w="9525">
              <a:solidFill>
                <a:schemeClr val="tx1"/>
              </a:solidFill>
              <a:miter lim="800000"/>
              <a:headEnd type="none" w="sm" len="sm"/>
              <a:tailEnd type="none" w="sm" len="sm"/>
            </a:ln>
          </p:spPr>
          <p:txBody>
            <a:bodyPr wrap="none"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500" b="1"/>
                <a:t>Services</a:t>
              </a:r>
            </a:p>
          </p:txBody>
        </p:sp>
        <p:sp>
          <p:nvSpPr>
            <p:cNvPr id="15379" name="Rectangle 8">
              <a:extLst>
                <a:ext uri="{FF2B5EF4-FFF2-40B4-BE49-F238E27FC236}">
                  <a16:creationId xmlns:a16="http://schemas.microsoft.com/office/drawing/2014/main" id="{403C5E58-8144-4E9E-8E67-644D513A693E}"/>
                </a:ext>
              </a:extLst>
            </p:cNvPr>
            <p:cNvSpPr>
              <a:spLocks noChangeArrowheads="1"/>
            </p:cNvSpPr>
            <p:nvPr/>
          </p:nvSpPr>
          <p:spPr bwMode="auto">
            <a:xfrm>
              <a:off x="1488" y="1728"/>
              <a:ext cx="3696" cy="432"/>
            </a:xfrm>
            <a:prstGeom prst="rect">
              <a:avLst/>
            </a:prstGeom>
            <a:gradFill rotWithShape="1">
              <a:gsLst>
                <a:gs pos="0">
                  <a:srgbClr val="E943C9">
                    <a:alpha val="39998"/>
                  </a:srgbClr>
                </a:gs>
                <a:gs pos="100000">
                  <a:srgbClr val="523EEA">
                    <a:alpha val="39998"/>
                  </a:srgbClr>
                </a:gs>
              </a:gsLst>
              <a:lin ang="5400000" scaled="1"/>
            </a:gradFill>
            <a:ln w="9525">
              <a:solidFill>
                <a:schemeClr val="tx1"/>
              </a:solidFill>
              <a:miter lim="800000"/>
              <a:headEnd type="none" w="sm" len="sm"/>
              <a:tailEnd type="none" w="sm" len="sm"/>
            </a:ln>
          </p:spPr>
          <p:txBody>
            <a:bodyPr wrap="none"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500" b="1"/>
                <a:t>Application</a:t>
              </a:r>
            </a:p>
          </p:txBody>
        </p:sp>
        <p:sp>
          <p:nvSpPr>
            <p:cNvPr id="15380" name="Rectangle 9">
              <a:extLst>
                <a:ext uri="{FF2B5EF4-FFF2-40B4-BE49-F238E27FC236}">
                  <a16:creationId xmlns:a16="http://schemas.microsoft.com/office/drawing/2014/main" id="{681E668C-C8F9-46D9-A5A9-6AA2F6846A0C}"/>
                </a:ext>
              </a:extLst>
            </p:cNvPr>
            <p:cNvSpPr>
              <a:spLocks noChangeArrowheads="1"/>
            </p:cNvSpPr>
            <p:nvPr/>
          </p:nvSpPr>
          <p:spPr bwMode="auto">
            <a:xfrm>
              <a:off x="1488" y="2160"/>
              <a:ext cx="3696" cy="432"/>
            </a:xfrm>
            <a:prstGeom prst="rect">
              <a:avLst/>
            </a:prstGeom>
            <a:gradFill rotWithShape="1">
              <a:gsLst>
                <a:gs pos="0">
                  <a:srgbClr val="523EEA">
                    <a:alpha val="39998"/>
                  </a:srgbClr>
                </a:gs>
                <a:gs pos="100000">
                  <a:srgbClr val="2DCADF">
                    <a:alpha val="39998"/>
                  </a:srgbClr>
                </a:gs>
              </a:gsLst>
              <a:lin ang="5400000" scaled="1"/>
            </a:gradFill>
            <a:ln w="9525">
              <a:solidFill>
                <a:schemeClr val="tx1"/>
              </a:solidFill>
              <a:miter lim="800000"/>
              <a:headEnd type="none" w="sm" len="sm"/>
              <a:tailEnd type="none" w="sm" len="sm"/>
            </a:ln>
          </p:spPr>
          <p:txBody>
            <a:bodyPr wrap="none"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500" b="1"/>
                <a:t>Development</a:t>
              </a:r>
            </a:p>
          </p:txBody>
        </p:sp>
        <p:sp>
          <p:nvSpPr>
            <p:cNvPr id="15381" name="Rectangle 10">
              <a:extLst>
                <a:ext uri="{FF2B5EF4-FFF2-40B4-BE49-F238E27FC236}">
                  <a16:creationId xmlns:a16="http://schemas.microsoft.com/office/drawing/2014/main" id="{32FD6C64-5062-482C-826C-A3AD9F77FC73}"/>
                </a:ext>
              </a:extLst>
            </p:cNvPr>
            <p:cNvSpPr>
              <a:spLocks noChangeArrowheads="1"/>
            </p:cNvSpPr>
            <p:nvPr/>
          </p:nvSpPr>
          <p:spPr bwMode="auto">
            <a:xfrm>
              <a:off x="1488" y="2592"/>
              <a:ext cx="3696" cy="432"/>
            </a:xfrm>
            <a:prstGeom prst="rect">
              <a:avLst/>
            </a:prstGeom>
            <a:gradFill rotWithShape="1">
              <a:gsLst>
                <a:gs pos="0">
                  <a:srgbClr val="2DCADF">
                    <a:alpha val="39998"/>
                  </a:srgbClr>
                </a:gs>
                <a:gs pos="100000">
                  <a:srgbClr val="1BC748">
                    <a:alpha val="39998"/>
                  </a:srgbClr>
                </a:gs>
              </a:gsLst>
              <a:lin ang="5400000" scaled="1"/>
            </a:gradFill>
            <a:ln w="9525">
              <a:solidFill>
                <a:schemeClr val="tx1"/>
              </a:solidFill>
              <a:miter lim="800000"/>
              <a:headEnd type="none" w="sm" len="sm"/>
              <a:tailEnd type="none" w="sm" len="sm"/>
            </a:ln>
          </p:spPr>
          <p:txBody>
            <a:bodyPr wrap="none"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500" b="1"/>
                <a:t>Platform</a:t>
              </a:r>
            </a:p>
          </p:txBody>
        </p:sp>
        <p:sp>
          <p:nvSpPr>
            <p:cNvPr id="15382" name="Rectangle 11">
              <a:extLst>
                <a:ext uri="{FF2B5EF4-FFF2-40B4-BE49-F238E27FC236}">
                  <a16:creationId xmlns:a16="http://schemas.microsoft.com/office/drawing/2014/main" id="{649E2A31-375E-4663-942B-390C73E1F8BD}"/>
                </a:ext>
              </a:extLst>
            </p:cNvPr>
            <p:cNvSpPr>
              <a:spLocks noChangeArrowheads="1"/>
            </p:cNvSpPr>
            <p:nvPr/>
          </p:nvSpPr>
          <p:spPr bwMode="auto">
            <a:xfrm>
              <a:off x="1488" y="3024"/>
              <a:ext cx="3696" cy="432"/>
            </a:xfrm>
            <a:prstGeom prst="rect">
              <a:avLst/>
            </a:prstGeom>
            <a:gradFill rotWithShape="1">
              <a:gsLst>
                <a:gs pos="0">
                  <a:srgbClr val="1BC748">
                    <a:alpha val="39998"/>
                  </a:srgbClr>
                </a:gs>
                <a:gs pos="100000">
                  <a:srgbClr val="EBE229">
                    <a:alpha val="39998"/>
                  </a:srgbClr>
                </a:gs>
              </a:gsLst>
              <a:lin ang="5400000" scaled="1"/>
            </a:gradFill>
            <a:ln w="9525">
              <a:solidFill>
                <a:schemeClr val="tx1"/>
              </a:solidFill>
              <a:miter lim="800000"/>
              <a:headEnd type="none" w="sm" len="sm"/>
              <a:tailEnd type="none" w="sm" len="sm"/>
            </a:ln>
          </p:spPr>
          <p:txBody>
            <a:bodyPr wrap="none"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500" b="1"/>
                <a:t>Storage</a:t>
              </a:r>
            </a:p>
          </p:txBody>
        </p:sp>
        <p:sp>
          <p:nvSpPr>
            <p:cNvPr id="15383" name="Rectangle 12">
              <a:extLst>
                <a:ext uri="{FF2B5EF4-FFF2-40B4-BE49-F238E27FC236}">
                  <a16:creationId xmlns:a16="http://schemas.microsoft.com/office/drawing/2014/main" id="{A5C742A5-9D2F-4702-A4E8-E94DF558EBA1}"/>
                </a:ext>
              </a:extLst>
            </p:cNvPr>
            <p:cNvSpPr>
              <a:spLocks noChangeArrowheads="1"/>
            </p:cNvSpPr>
            <p:nvPr/>
          </p:nvSpPr>
          <p:spPr bwMode="auto">
            <a:xfrm>
              <a:off x="1488" y="3456"/>
              <a:ext cx="3696" cy="432"/>
            </a:xfrm>
            <a:prstGeom prst="rect">
              <a:avLst/>
            </a:prstGeom>
            <a:gradFill rotWithShape="1">
              <a:gsLst>
                <a:gs pos="0">
                  <a:srgbClr val="EBE229">
                    <a:alpha val="39998"/>
                  </a:srgbClr>
                </a:gs>
                <a:gs pos="100000">
                  <a:srgbClr val="E95B1B">
                    <a:alpha val="39998"/>
                  </a:srgbClr>
                </a:gs>
              </a:gsLst>
              <a:lin ang="5400000" scaled="1"/>
            </a:gradFill>
            <a:ln w="9525">
              <a:solidFill>
                <a:schemeClr val="tx1"/>
              </a:solidFill>
              <a:miter lim="800000"/>
              <a:headEnd type="none" w="sm" len="sm"/>
              <a:tailEnd type="none" w="sm" len="sm"/>
            </a:ln>
          </p:spPr>
          <p:txBody>
            <a:bodyPr wrap="none"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500" b="1"/>
                <a:t>Hosting</a:t>
              </a:r>
            </a:p>
          </p:txBody>
        </p:sp>
        <p:sp>
          <p:nvSpPr>
            <p:cNvPr id="15384" name="Rectangle 6">
              <a:extLst>
                <a:ext uri="{FF2B5EF4-FFF2-40B4-BE49-F238E27FC236}">
                  <a16:creationId xmlns:a16="http://schemas.microsoft.com/office/drawing/2014/main" id="{D21FA53D-41F6-4354-B772-CEA832205FBC}"/>
                </a:ext>
              </a:extLst>
            </p:cNvPr>
            <p:cNvSpPr>
              <a:spLocks noChangeArrowheads="1"/>
            </p:cNvSpPr>
            <p:nvPr/>
          </p:nvSpPr>
          <p:spPr bwMode="auto">
            <a:xfrm>
              <a:off x="1488" y="1296"/>
              <a:ext cx="3696" cy="2592"/>
            </a:xfrm>
            <a:prstGeom prst="rect">
              <a:avLst/>
            </a:prstGeom>
            <a:noFill/>
            <a:ln w="1905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sz="1800"/>
            </a:p>
          </p:txBody>
        </p:sp>
      </p:grpSp>
      <p:sp>
        <p:nvSpPr>
          <p:cNvPr id="15363" name="Rectangle 5">
            <a:extLst>
              <a:ext uri="{FF2B5EF4-FFF2-40B4-BE49-F238E27FC236}">
                <a16:creationId xmlns:a16="http://schemas.microsoft.com/office/drawing/2014/main" id="{95BE70E0-7849-4DE3-AC2E-2AD2C5C86C45}"/>
              </a:ext>
            </a:extLst>
          </p:cNvPr>
          <p:cNvSpPr>
            <a:spLocks noGrp="1" noChangeArrowheads="1"/>
          </p:cNvSpPr>
          <p:nvPr>
            <p:ph type="title"/>
          </p:nvPr>
        </p:nvSpPr>
        <p:spPr>
          <a:xfrm>
            <a:off x="1623063" y="57150"/>
            <a:ext cx="6263637" cy="857250"/>
          </a:xfrm>
        </p:spPr>
        <p:txBody>
          <a:bodyPr>
            <a:normAutofit/>
          </a:bodyPr>
          <a:lstStyle/>
          <a:p>
            <a:r>
              <a:rPr lang="en-US" altLang="en-US" sz="3000" dirty="0"/>
              <a:t>Cloud Computing Service Layers</a:t>
            </a:r>
          </a:p>
        </p:txBody>
      </p:sp>
      <p:sp>
        <p:nvSpPr>
          <p:cNvPr id="15364" name="Text Box 20">
            <a:extLst>
              <a:ext uri="{FF2B5EF4-FFF2-40B4-BE49-F238E27FC236}">
                <a16:creationId xmlns:a16="http://schemas.microsoft.com/office/drawing/2014/main" id="{04BAE80B-9999-4F6C-BD17-5245CD3BAF0F}"/>
              </a:ext>
            </a:extLst>
          </p:cNvPr>
          <p:cNvSpPr txBox="1">
            <a:spLocks noChangeArrowheads="1"/>
          </p:cNvSpPr>
          <p:nvPr/>
        </p:nvSpPr>
        <p:spPr bwMode="auto">
          <a:xfrm>
            <a:off x="5208168" y="1167595"/>
            <a:ext cx="315158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500" b="1"/>
              <a:t>Description</a:t>
            </a:r>
          </a:p>
        </p:txBody>
      </p:sp>
      <p:sp>
        <p:nvSpPr>
          <p:cNvPr id="15365" name="Text Box 21">
            <a:extLst>
              <a:ext uri="{FF2B5EF4-FFF2-40B4-BE49-F238E27FC236}">
                <a16:creationId xmlns:a16="http://schemas.microsoft.com/office/drawing/2014/main" id="{9C0F3B53-C21B-4C59-A047-209F6CF36C0C}"/>
              </a:ext>
            </a:extLst>
          </p:cNvPr>
          <p:cNvSpPr txBox="1">
            <a:spLocks noChangeArrowheads="1"/>
          </p:cNvSpPr>
          <p:nvPr/>
        </p:nvSpPr>
        <p:spPr bwMode="auto">
          <a:xfrm>
            <a:off x="5208167" y="1510495"/>
            <a:ext cx="3086100" cy="36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050"/>
              </a:lnSpc>
            </a:pPr>
            <a:r>
              <a:rPr lang="en-US" altLang="en-US" sz="900" b="1"/>
              <a:t>Services – Complete business services such as PayPal, OpenID, OAuth, Google Maps, Alexa</a:t>
            </a:r>
          </a:p>
        </p:txBody>
      </p:sp>
      <p:sp>
        <p:nvSpPr>
          <p:cNvPr id="15366" name="Text Box 13">
            <a:extLst>
              <a:ext uri="{FF2B5EF4-FFF2-40B4-BE49-F238E27FC236}">
                <a16:creationId xmlns:a16="http://schemas.microsoft.com/office/drawing/2014/main" id="{EC5F5578-3AFD-4665-B563-678BAE4D46A4}"/>
              </a:ext>
            </a:extLst>
          </p:cNvPr>
          <p:cNvSpPr txBox="1">
            <a:spLocks noChangeArrowheads="1"/>
          </p:cNvSpPr>
          <p:nvPr/>
        </p:nvSpPr>
        <p:spPr bwMode="auto">
          <a:xfrm>
            <a:off x="3779417" y="1167595"/>
            <a:ext cx="13716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r>
              <a:rPr lang="en-US" altLang="en-US" sz="1500" b="1"/>
              <a:t>Services</a:t>
            </a:r>
          </a:p>
        </p:txBody>
      </p:sp>
      <p:sp>
        <p:nvSpPr>
          <p:cNvPr id="15367" name="Text Box 2">
            <a:extLst>
              <a:ext uri="{FF2B5EF4-FFF2-40B4-BE49-F238E27FC236}">
                <a16:creationId xmlns:a16="http://schemas.microsoft.com/office/drawing/2014/main" id="{ECF510A7-EE60-46F7-B570-0A9DE57694FD}"/>
              </a:ext>
            </a:extLst>
          </p:cNvPr>
          <p:cNvSpPr txBox="1">
            <a:spLocks noChangeArrowheads="1"/>
          </p:cNvSpPr>
          <p:nvPr/>
        </p:nvSpPr>
        <p:spPr bwMode="auto">
          <a:xfrm>
            <a:off x="2286001" y="2024845"/>
            <a:ext cx="126481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r" eaLnBrk="1" hangingPunct="1"/>
            <a:r>
              <a:rPr lang="en-US" altLang="en-US" sz="1500" b="1" dirty="0">
                <a:solidFill>
                  <a:schemeClr val="accent2"/>
                </a:solidFill>
              </a:rPr>
              <a:t>Application</a:t>
            </a:r>
          </a:p>
          <a:p>
            <a:pPr algn="r" eaLnBrk="1" hangingPunct="1"/>
            <a:r>
              <a:rPr lang="en-US" altLang="en-US" sz="1500" b="1" dirty="0">
                <a:solidFill>
                  <a:schemeClr val="accent2"/>
                </a:solidFill>
              </a:rPr>
              <a:t>Focused </a:t>
            </a:r>
          </a:p>
        </p:txBody>
      </p:sp>
      <p:sp>
        <p:nvSpPr>
          <p:cNvPr id="15368" name="Text Box 3">
            <a:extLst>
              <a:ext uri="{FF2B5EF4-FFF2-40B4-BE49-F238E27FC236}">
                <a16:creationId xmlns:a16="http://schemas.microsoft.com/office/drawing/2014/main" id="{E2651DA4-18BA-47A1-A098-E2ECC6D1BD77}"/>
              </a:ext>
            </a:extLst>
          </p:cNvPr>
          <p:cNvSpPr txBox="1">
            <a:spLocks noChangeArrowheads="1"/>
          </p:cNvSpPr>
          <p:nvPr/>
        </p:nvSpPr>
        <p:spPr bwMode="auto">
          <a:xfrm>
            <a:off x="1858380" y="3585438"/>
            <a:ext cx="16002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algn="r" eaLnBrk="1" hangingPunct="1"/>
            <a:r>
              <a:rPr lang="en-US" altLang="en-US" sz="1500" b="1" dirty="0">
                <a:solidFill>
                  <a:srgbClr val="663300"/>
                </a:solidFill>
              </a:rPr>
              <a:t>Infrastructure</a:t>
            </a:r>
          </a:p>
          <a:p>
            <a:pPr algn="r" eaLnBrk="1" hangingPunct="1"/>
            <a:r>
              <a:rPr lang="en-US" altLang="en-US" sz="1500" b="1" dirty="0">
                <a:solidFill>
                  <a:srgbClr val="663300"/>
                </a:solidFill>
              </a:rPr>
              <a:t>Focused</a:t>
            </a:r>
          </a:p>
        </p:txBody>
      </p:sp>
      <p:sp>
        <p:nvSpPr>
          <p:cNvPr id="15369" name="AutoShape 15">
            <a:extLst>
              <a:ext uri="{FF2B5EF4-FFF2-40B4-BE49-F238E27FC236}">
                <a16:creationId xmlns:a16="http://schemas.microsoft.com/office/drawing/2014/main" id="{DE0BD2C0-0D61-4EF3-9AAC-8163E13EFCBC}"/>
              </a:ext>
            </a:extLst>
          </p:cNvPr>
          <p:cNvSpPr>
            <a:spLocks/>
          </p:cNvSpPr>
          <p:nvPr/>
        </p:nvSpPr>
        <p:spPr bwMode="auto">
          <a:xfrm flipH="1">
            <a:off x="3493667" y="1510494"/>
            <a:ext cx="228600" cy="1543050"/>
          </a:xfrm>
          <a:prstGeom prst="rightBrace">
            <a:avLst>
              <a:gd name="adj1" fmla="val 56250"/>
              <a:gd name="adj2" fmla="val 51616"/>
            </a:avLst>
          </a:prstGeom>
          <a:noFill/>
          <a:ln w="19050">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sz="1800"/>
          </a:p>
        </p:txBody>
      </p:sp>
      <p:sp>
        <p:nvSpPr>
          <p:cNvPr id="15370" name="AutoShape 16">
            <a:extLst>
              <a:ext uri="{FF2B5EF4-FFF2-40B4-BE49-F238E27FC236}">
                <a16:creationId xmlns:a16="http://schemas.microsoft.com/office/drawing/2014/main" id="{65809707-F9A5-442E-854B-40D8BD6CD4CB}"/>
              </a:ext>
            </a:extLst>
          </p:cNvPr>
          <p:cNvSpPr>
            <a:spLocks/>
          </p:cNvSpPr>
          <p:nvPr/>
        </p:nvSpPr>
        <p:spPr bwMode="auto">
          <a:xfrm flipH="1">
            <a:off x="3436517" y="3053544"/>
            <a:ext cx="285750" cy="1543050"/>
          </a:xfrm>
          <a:prstGeom prst="rightBrace">
            <a:avLst>
              <a:gd name="adj1" fmla="val 58400"/>
              <a:gd name="adj2" fmla="val 51542"/>
            </a:avLst>
          </a:prstGeom>
          <a:noFill/>
          <a:ln w="19050">
            <a:solidFill>
              <a:srgbClr val="996633"/>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endParaRPr lang="en-US" altLang="en-US" sz="1800"/>
          </a:p>
        </p:txBody>
      </p:sp>
      <p:sp>
        <p:nvSpPr>
          <p:cNvPr id="15371" name="Line 31">
            <a:extLst>
              <a:ext uri="{FF2B5EF4-FFF2-40B4-BE49-F238E27FC236}">
                <a16:creationId xmlns:a16="http://schemas.microsoft.com/office/drawing/2014/main" id="{F19FF52B-3333-4590-9066-A3ACA4C0DCD1}"/>
              </a:ext>
            </a:extLst>
          </p:cNvPr>
          <p:cNvSpPr>
            <a:spLocks noChangeShapeType="1"/>
          </p:cNvSpPr>
          <p:nvPr/>
        </p:nvSpPr>
        <p:spPr bwMode="auto">
          <a:xfrm flipV="1">
            <a:off x="5151017" y="1167594"/>
            <a:ext cx="0" cy="342900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CA" sz="1350"/>
          </a:p>
        </p:txBody>
      </p:sp>
      <p:sp>
        <p:nvSpPr>
          <p:cNvPr id="15372" name="Text Box 33">
            <a:extLst>
              <a:ext uri="{FF2B5EF4-FFF2-40B4-BE49-F238E27FC236}">
                <a16:creationId xmlns:a16="http://schemas.microsoft.com/office/drawing/2014/main" id="{EB38AE87-02D1-4ED1-A069-13E4A04771C4}"/>
              </a:ext>
            </a:extLst>
          </p:cNvPr>
          <p:cNvSpPr txBox="1">
            <a:spLocks noChangeArrowheads="1"/>
          </p:cNvSpPr>
          <p:nvPr/>
        </p:nvSpPr>
        <p:spPr bwMode="auto">
          <a:xfrm>
            <a:off x="5208167" y="2024845"/>
            <a:ext cx="3086100" cy="50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050"/>
              </a:lnSpc>
            </a:pPr>
            <a:r>
              <a:rPr lang="en-US" altLang="en-US" sz="900" b="1"/>
              <a:t>Application – Cloud based software that eliminates the need for local installation such as Google Apps, Microsoft Online</a:t>
            </a:r>
          </a:p>
        </p:txBody>
      </p:sp>
      <p:sp>
        <p:nvSpPr>
          <p:cNvPr id="15373" name="Text Box 34">
            <a:extLst>
              <a:ext uri="{FF2B5EF4-FFF2-40B4-BE49-F238E27FC236}">
                <a16:creationId xmlns:a16="http://schemas.microsoft.com/office/drawing/2014/main" id="{EF626BA3-43C7-48A8-8FD4-3E397EB45876}"/>
              </a:ext>
            </a:extLst>
          </p:cNvPr>
          <p:cNvSpPr txBox="1">
            <a:spLocks noChangeArrowheads="1"/>
          </p:cNvSpPr>
          <p:nvPr/>
        </p:nvSpPr>
        <p:spPr bwMode="auto">
          <a:xfrm>
            <a:off x="5208167" y="3567895"/>
            <a:ext cx="3086100" cy="36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050"/>
              </a:lnSpc>
            </a:pPr>
            <a:r>
              <a:rPr lang="en-US" altLang="en-US" sz="900" b="1"/>
              <a:t>Storage – Data storage or cloud based  NAS such as CTERA, iDisk, CloudNAS</a:t>
            </a:r>
          </a:p>
        </p:txBody>
      </p:sp>
      <p:sp>
        <p:nvSpPr>
          <p:cNvPr id="15374" name="Text Box 35">
            <a:extLst>
              <a:ext uri="{FF2B5EF4-FFF2-40B4-BE49-F238E27FC236}">
                <a16:creationId xmlns:a16="http://schemas.microsoft.com/office/drawing/2014/main" id="{14A3C11E-0DDB-4617-B9A8-D6855ADE36B7}"/>
              </a:ext>
            </a:extLst>
          </p:cNvPr>
          <p:cNvSpPr txBox="1">
            <a:spLocks noChangeArrowheads="1"/>
          </p:cNvSpPr>
          <p:nvPr/>
        </p:nvSpPr>
        <p:spPr bwMode="auto">
          <a:xfrm>
            <a:off x="5208167" y="2539195"/>
            <a:ext cx="3086100" cy="50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050"/>
              </a:lnSpc>
            </a:pPr>
            <a:r>
              <a:rPr lang="en-US" altLang="en-US" sz="900" b="1"/>
              <a:t>Development – Software development platforms used to build custom cloud based applications (PAAS &amp; SAAS) such as SalesForce</a:t>
            </a:r>
          </a:p>
        </p:txBody>
      </p:sp>
      <p:sp>
        <p:nvSpPr>
          <p:cNvPr id="15375" name="Text Box 36">
            <a:extLst>
              <a:ext uri="{FF2B5EF4-FFF2-40B4-BE49-F238E27FC236}">
                <a16:creationId xmlns:a16="http://schemas.microsoft.com/office/drawing/2014/main" id="{681E8C62-31F9-4F23-9786-8B462FE5FBA4}"/>
              </a:ext>
            </a:extLst>
          </p:cNvPr>
          <p:cNvSpPr txBox="1">
            <a:spLocks noChangeArrowheads="1"/>
          </p:cNvSpPr>
          <p:nvPr/>
        </p:nvSpPr>
        <p:spPr bwMode="auto">
          <a:xfrm>
            <a:off x="5208167" y="3053545"/>
            <a:ext cx="3086100" cy="50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050"/>
              </a:lnSpc>
            </a:pPr>
            <a:r>
              <a:rPr lang="en-US" altLang="en-US" sz="900" b="1"/>
              <a:t>Platform – Cloud based platforms, typically provided using virtualization, such as Amazon ECC, Sun Grid</a:t>
            </a:r>
          </a:p>
        </p:txBody>
      </p:sp>
      <p:sp>
        <p:nvSpPr>
          <p:cNvPr id="15376" name="Text Box 37">
            <a:extLst>
              <a:ext uri="{FF2B5EF4-FFF2-40B4-BE49-F238E27FC236}">
                <a16:creationId xmlns:a16="http://schemas.microsoft.com/office/drawing/2014/main" id="{15565E8D-E788-49AF-A523-E76137438799}"/>
              </a:ext>
            </a:extLst>
          </p:cNvPr>
          <p:cNvSpPr txBox="1">
            <a:spLocks noChangeArrowheads="1"/>
          </p:cNvSpPr>
          <p:nvPr/>
        </p:nvSpPr>
        <p:spPr bwMode="auto">
          <a:xfrm>
            <a:off x="5208167" y="4082245"/>
            <a:ext cx="3086100" cy="368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Comic Sans MS" panose="030F0702030302020204" pitchFamily="66" charset="0"/>
                <a:ea typeface="ＭＳ Ｐゴシック" panose="020B0600070205080204" pitchFamily="34" charset="-128"/>
              </a:defRPr>
            </a:lvl1pPr>
            <a:lvl2pPr marL="742950" indent="-285750" eaLnBrk="0" hangingPunct="0">
              <a:defRPr sz="2400">
                <a:solidFill>
                  <a:schemeClr val="tx1"/>
                </a:solidFill>
                <a:latin typeface="Comic Sans MS" panose="030F0702030302020204" pitchFamily="66" charset="0"/>
                <a:ea typeface="ＭＳ Ｐゴシック" panose="020B0600070205080204" pitchFamily="34" charset="-128"/>
              </a:defRPr>
            </a:lvl2pPr>
            <a:lvl3pPr marL="1143000" indent="-228600" eaLnBrk="0" hangingPunct="0">
              <a:defRPr sz="2400">
                <a:solidFill>
                  <a:schemeClr val="tx1"/>
                </a:solidFill>
                <a:latin typeface="Comic Sans MS" panose="030F0702030302020204" pitchFamily="66" charset="0"/>
                <a:ea typeface="ＭＳ Ｐゴシック" panose="020B0600070205080204" pitchFamily="34" charset="-128"/>
              </a:defRPr>
            </a:lvl3pPr>
            <a:lvl4pPr marL="1600200" indent="-228600" eaLnBrk="0" hangingPunct="0">
              <a:defRPr sz="2400">
                <a:solidFill>
                  <a:schemeClr val="tx1"/>
                </a:solidFill>
                <a:latin typeface="Comic Sans MS" panose="030F0702030302020204" pitchFamily="66" charset="0"/>
                <a:ea typeface="ＭＳ Ｐゴシック" panose="020B0600070205080204" pitchFamily="34" charset="-128"/>
              </a:defRPr>
            </a:lvl4pPr>
            <a:lvl5pPr marL="2057400" indent="-228600" eaLnBrk="0" hangingPunct="0">
              <a:defRPr sz="2400">
                <a:solidFill>
                  <a:schemeClr val="tx1"/>
                </a:solidFill>
                <a:latin typeface="Comic Sans MS" panose="030F0702030302020204" pitchFamily="66"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ＭＳ Ｐゴシック" panose="020B0600070205080204" pitchFamily="34" charset="-128"/>
              </a:defRPr>
            </a:lvl9pPr>
          </a:lstStyle>
          <a:p>
            <a:pPr eaLnBrk="1" hangingPunct="1">
              <a:lnSpc>
                <a:spcPts val="1050"/>
              </a:lnSpc>
            </a:pPr>
            <a:r>
              <a:rPr lang="en-US" altLang="en-US" sz="900" b="1"/>
              <a:t>Hosting – Physical data centers such as those run by IBM, HP, NaviSite, etc.</a:t>
            </a:r>
          </a:p>
        </p:txBody>
      </p:sp>
      <p:sp>
        <p:nvSpPr>
          <p:cNvPr id="15377" name="Slide Number Placeholder 4">
            <a:extLst>
              <a:ext uri="{FF2B5EF4-FFF2-40B4-BE49-F238E27FC236}">
                <a16:creationId xmlns:a16="http://schemas.microsoft.com/office/drawing/2014/main" id="{F934DCA1-6F4D-46B1-9AC1-04C988304E24}"/>
              </a:ext>
            </a:extLst>
          </p:cNvPr>
          <p:cNvSpPr>
            <a:spLocks noGrp="1"/>
          </p:cNvSpPr>
          <p:nvPr>
            <p:ph type="sldNum"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Comic Sans MS" panose="030F0702030302020204" pitchFamily="66" charset="0"/>
                <a:ea typeface="ＭＳ Ｐゴシック" panose="020B0600070205080204" pitchFamily="34" charset="-128"/>
              </a:defRPr>
            </a:lvl1pPr>
            <a:lvl2pPr marL="557213" indent="-214313" eaLnBrk="0" hangingPunct="0">
              <a:defRPr sz="1800">
                <a:solidFill>
                  <a:schemeClr val="tx1"/>
                </a:solidFill>
                <a:latin typeface="Comic Sans MS" panose="030F0702030302020204" pitchFamily="66" charset="0"/>
                <a:ea typeface="ＭＳ Ｐゴシック" panose="020B0600070205080204" pitchFamily="34" charset="-128"/>
              </a:defRPr>
            </a:lvl2pPr>
            <a:lvl3pPr marL="857250" indent="-171450" eaLnBrk="0" hangingPunct="0">
              <a:defRPr sz="1800">
                <a:solidFill>
                  <a:schemeClr val="tx1"/>
                </a:solidFill>
                <a:latin typeface="Comic Sans MS" panose="030F0702030302020204" pitchFamily="66" charset="0"/>
                <a:ea typeface="ＭＳ Ｐゴシック" panose="020B0600070205080204" pitchFamily="34" charset="-128"/>
              </a:defRPr>
            </a:lvl3pPr>
            <a:lvl4pPr marL="1200150" indent="-171450" eaLnBrk="0" hangingPunct="0">
              <a:defRPr sz="1800">
                <a:solidFill>
                  <a:schemeClr val="tx1"/>
                </a:solidFill>
                <a:latin typeface="Comic Sans MS" panose="030F0702030302020204" pitchFamily="66" charset="0"/>
                <a:ea typeface="ＭＳ Ｐゴシック" panose="020B0600070205080204" pitchFamily="34" charset="-128"/>
              </a:defRPr>
            </a:lvl4pPr>
            <a:lvl5pPr marL="1543050" indent="-171450" eaLnBrk="0" hangingPunct="0">
              <a:defRPr sz="1800">
                <a:solidFill>
                  <a:schemeClr val="tx1"/>
                </a:solidFill>
                <a:latin typeface="Comic Sans MS" panose="030F0702030302020204" pitchFamily="66" charset="0"/>
                <a:ea typeface="ＭＳ Ｐゴシック" panose="020B0600070205080204" pitchFamily="34" charset="-128"/>
              </a:defRPr>
            </a:lvl5pPr>
            <a:lvl6pPr marL="18859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6pPr>
            <a:lvl7pPr marL="22288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7pPr>
            <a:lvl8pPr marL="25717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8pPr>
            <a:lvl9pPr marL="2914650" indent="-171450" eaLnBrk="0" fontAlgn="base" hangingPunct="0">
              <a:spcBef>
                <a:spcPct val="0"/>
              </a:spcBef>
              <a:spcAft>
                <a:spcPct val="0"/>
              </a:spcAft>
              <a:defRPr sz="1800">
                <a:solidFill>
                  <a:schemeClr val="tx1"/>
                </a:solidFill>
                <a:latin typeface="Comic Sans MS" panose="030F0702030302020204" pitchFamily="66" charset="0"/>
                <a:ea typeface="ＭＳ Ｐゴシック" panose="020B0600070205080204" pitchFamily="34" charset="-128"/>
              </a:defRPr>
            </a:lvl9pPr>
          </a:lstStyle>
          <a:p>
            <a:fld id="{91F6414C-C7A3-4E6D-AC1F-B0920A53D296}" type="slidenum">
              <a:rPr lang="en-GB" altLang="en-US" sz="900">
                <a:solidFill>
                  <a:schemeClr val="bg1"/>
                </a:solidFill>
              </a:rPr>
              <a:pPr/>
              <a:t>11</a:t>
            </a:fld>
            <a:endParaRPr lang="en-GB" altLang="en-US" sz="900">
              <a:solidFill>
                <a:schemeClr val="bg1"/>
              </a:solidFill>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540A0-1768-44E4-99A3-8B9839839FC2}"/>
              </a:ext>
            </a:extLst>
          </p:cNvPr>
          <p:cNvSpPr>
            <a:spLocks noGrp="1"/>
          </p:cNvSpPr>
          <p:nvPr>
            <p:ph type="title"/>
          </p:nvPr>
        </p:nvSpPr>
        <p:spPr/>
        <p:txBody>
          <a:bodyPr/>
          <a:lstStyle/>
          <a:p>
            <a:r>
              <a:rPr lang="en-CA" dirty="0"/>
              <a:t>Cloud leaders</a:t>
            </a:r>
          </a:p>
        </p:txBody>
      </p:sp>
      <p:sp>
        <p:nvSpPr>
          <p:cNvPr id="3" name="Content Placeholder 2">
            <a:extLst>
              <a:ext uri="{FF2B5EF4-FFF2-40B4-BE49-F238E27FC236}">
                <a16:creationId xmlns:a16="http://schemas.microsoft.com/office/drawing/2014/main" id="{E6BAA7E6-FF4D-405D-BC52-F06F2100E1FC}"/>
              </a:ext>
            </a:extLst>
          </p:cNvPr>
          <p:cNvSpPr>
            <a:spLocks noGrp="1"/>
          </p:cNvSpPr>
          <p:nvPr>
            <p:ph idx="1"/>
          </p:nvPr>
        </p:nvSpPr>
        <p:spPr/>
        <p:txBody>
          <a:bodyPr>
            <a:normAutofit fontScale="92500" lnSpcReduction="10000"/>
          </a:bodyPr>
          <a:lstStyle/>
          <a:p>
            <a:r>
              <a:rPr lang="en-US" b="0" dirty="0"/>
              <a:t>Amazon Web Services (AWS) </a:t>
            </a:r>
          </a:p>
          <a:p>
            <a:pPr lvl="1"/>
            <a:r>
              <a:rPr lang="en-US" b="0" dirty="0"/>
              <a:t>the oldest and most experienced player on the market</a:t>
            </a:r>
          </a:p>
          <a:p>
            <a:pPr lvl="1"/>
            <a:r>
              <a:rPr lang="en-US" b="0" dirty="0"/>
              <a:t>established at the beginning of 2006</a:t>
            </a:r>
          </a:p>
          <a:p>
            <a:pPr lvl="1"/>
            <a:r>
              <a:rPr lang="en-US" b="0" dirty="0"/>
              <a:t>AWS has an extensive list of computing services with functions of deployment, mobile networking, and others.</a:t>
            </a:r>
          </a:p>
          <a:p>
            <a:r>
              <a:rPr lang="en-US" b="0" dirty="0"/>
              <a:t>Google Cloud Platform (GCP)</a:t>
            </a:r>
          </a:p>
          <a:p>
            <a:pPr lvl="1"/>
            <a:r>
              <a:rPr lang="en-US" b="0" dirty="0"/>
              <a:t>Started on October 6. 2011. </a:t>
            </a:r>
          </a:p>
          <a:p>
            <a:pPr lvl="1"/>
            <a:r>
              <a:rPr lang="en-US" b="0" dirty="0"/>
              <a:t>Initially, the push was done to strengthen their own services such as Google or YouTube. But they went further and created enterprise services</a:t>
            </a:r>
          </a:p>
          <a:p>
            <a:r>
              <a:rPr lang="en-US" b="0" dirty="0"/>
              <a:t>Microsoft Azure</a:t>
            </a:r>
          </a:p>
          <a:p>
            <a:pPr lvl="1"/>
            <a:r>
              <a:rPr lang="en-US" b="0" dirty="0"/>
              <a:t> Presented in February 2010</a:t>
            </a:r>
          </a:p>
          <a:p>
            <a:pPr lvl="1"/>
            <a:r>
              <a:rPr lang="en-US" b="0" dirty="0"/>
              <a:t>This platform can easily be associated with AWS – both of them provide their custom with a full set of services.</a:t>
            </a:r>
          </a:p>
          <a:p>
            <a:endParaRPr lang="en-CA" dirty="0"/>
          </a:p>
        </p:txBody>
      </p:sp>
      <p:sp>
        <p:nvSpPr>
          <p:cNvPr id="4" name="Rectangle 3">
            <a:extLst>
              <a:ext uri="{FF2B5EF4-FFF2-40B4-BE49-F238E27FC236}">
                <a16:creationId xmlns:a16="http://schemas.microsoft.com/office/drawing/2014/main" id="{805C5189-227E-4252-B3D6-668550FA34BF}"/>
              </a:ext>
            </a:extLst>
          </p:cNvPr>
          <p:cNvSpPr/>
          <p:nvPr/>
        </p:nvSpPr>
        <p:spPr>
          <a:xfrm>
            <a:off x="1773894" y="4684542"/>
            <a:ext cx="5838486" cy="253916"/>
          </a:xfrm>
          <a:prstGeom prst="rect">
            <a:avLst/>
          </a:prstGeom>
        </p:spPr>
        <p:txBody>
          <a:bodyPr wrap="square">
            <a:spAutoFit/>
          </a:bodyPr>
          <a:lstStyle/>
          <a:p>
            <a:r>
              <a:rPr lang="en-CA" sz="1050" dirty="0">
                <a:hlinkClick r:id="rId2"/>
              </a:rPr>
              <a:t>https://www.upwork.com/hiring/for-clients/aws-vs-azure-vs-google-cloud-platform-comparison/</a:t>
            </a:r>
            <a:r>
              <a:rPr lang="en-CA" sz="1050" dirty="0"/>
              <a:t> </a:t>
            </a:r>
          </a:p>
        </p:txBody>
      </p:sp>
    </p:spTree>
    <p:extLst>
      <p:ext uri="{BB962C8B-B14F-4D97-AF65-F5344CB8AC3E}">
        <p14:creationId xmlns:p14="http://schemas.microsoft.com/office/powerpoint/2010/main" val="19911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DFEA-D2FD-43C6-9EE4-740565FA98B1}"/>
              </a:ext>
            </a:extLst>
          </p:cNvPr>
          <p:cNvSpPr>
            <a:spLocks noGrp="1"/>
          </p:cNvSpPr>
          <p:nvPr>
            <p:ph type="title"/>
          </p:nvPr>
        </p:nvSpPr>
        <p:spPr/>
        <p:txBody>
          <a:bodyPr/>
          <a:lstStyle/>
          <a:p>
            <a:r>
              <a:rPr lang="en-CA" dirty="0"/>
              <a:t>Cloud leaders</a:t>
            </a:r>
          </a:p>
        </p:txBody>
      </p:sp>
      <p:pic>
        <p:nvPicPr>
          <p:cNvPr id="1026" name="Picture 2" descr="MQ-transparent.png">
            <a:extLst>
              <a:ext uri="{FF2B5EF4-FFF2-40B4-BE49-F238E27FC236}">
                <a16:creationId xmlns:a16="http://schemas.microsoft.com/office/drawing/2014/main" id="{D55A7805-9B9D-4EA0-9955-DB6A429095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47275" y="906475"/>
            <a:ext cx="3986126" cy="4159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718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2254-4E51-4F96-911E-16E252686702}"/>
              </a:ext>
            </a:extLst>
          </p:cNvPr>
          <p:cNvSpPr>
            <a:spLocks noGrp="1"/>
          </p:cNvSpPr>
          <p:nvPr>
            <p:ph type="title"/>
          </p:nvPr>
        </p:nvSpPr>
        <p:spPr/>
        <p:txBody>
          <a:bodyPr/>
          <a:lstStyle/>
          <a:p>
            <a:r>
              <a:rPr lang="en-CA" dirty="0"/>
              <a:t>Cloud comparison areas</a:t>
            </a:r>
          </a:p>
        </p:txBody>
      </p:sp>
      <p:sp>
        <p:nvSpPr>
          <p:cNvPr id="3" name="Content Placeholder 2">
            <a:extLst>
              <a:ext uri="{FF2B5EF4-FFF2-40B4-BE49-F238E27FC236}">
                <a16:creationId xmlns:a16="http://schemas.microsoft.com/office/drawing/2014/main" id="{0556B139-0A1C-48D5-AD6A-2EB6732BF5FB}"/>
              </a:ext>
            </a:extLst>
          </p:cNvPr>
          <p:cNvSpPr>
            <a:spLocks noGrp="1"/>
          </p:cNvSpPr>
          <p:nvPr>
            <p:ph idx="1"/>
          </p:nvPr>
        </p:nvSpPr>
        <p:spPr>
          <a:xfrm>
            <a:off x="1790700" y="1371600"/>
            <a:ext cx="6515101" cy="1362168"/>
          </a:xfrm>
        </p:spPr>
        <p:txBody>
          <a:bodyPr numCol="2">
            <a:normAutofit/>
          </a:bodyPr>
          <a:lstStyle/>
          <a:p>
            <a:r>
              <a:rPr lang="en-US" dirty="0"/>
              <a:t>Compute Services</a:t>
            </a:r>
          </a:p>
          <a:p>
            <a:r>
              <a:rPr lang="en-US" dirty="0"/>
              <a:t>Storage Services</a:t>
            </a:r>
          </a:p>
          <a:p>
            <a:r>
              <a:rPr lang="en-US" dirty="0"/>
              <a:t>Databases</a:t>
            </a:r>
          </a:p>
          <a:p>
            <a:r>
              <a:rPr lang="en-US" dirty="0"/>
              <a:t>Big Data and Analytics</a:t>
            </a:r>
          </a:p>
          <a:p>
            <a:r>
              <a:rPr lang="en-US" dirty="0"/>
              <a:t>Data Pipelines</a:t>
            </a:r>
          </a:p>
          <a:p>
            <a:r>
              <a:rPr lang="en-US" dirty="0"/>
              <a:t>Machine Learning and AI</a:t>
            </a:r>
          </a:p>
          <a:p>
            <a:r>
              <a:rPr lang="en-CA" dirty="0"/>
              <a:t>Networking and Content Delivery</a:t>
            </a:r>
          </a:p>
        </p:txBody>
      </p:sp>
      <p:pic>
        <p:nvPicPr>
          <p:cNvPr id="5" name="Picture 4">
            <a:extLst>
              <a:ext uri="{FF2B5EF4-FFF2-40B4-BE49-F238E27FC236}">
                <a16:creationId xmlns:a16="http://schemas.microsoft.com/office/drawing/2014/main" id="{CB143DA7-8BDA-4F6A-B500-F4F93DCF1110}"/>
              </a:ext>
            </a:extLst>
          </p:cNvPr>
          <p:cNvPicPr>
            <a:picLocks noChangeAspect="1"/>
          </p:cNvPicPr>
          <p:nvPr/>
        </p:nvPicPr>
        <p:blipFill>
          <a:blip r:embed="rId2"/>
          <a:stretch>
            <a:fillRect/>
          </a:stretch>
        </p:blipFill>
        <p:spPr>
          <a:xfrm>
            <a:off x="460242" y="2998105"/>
            <a:ext cx="8223517" cy="1379567"/>
          </a:xfrm>
          <a:prstGeom prst="rect">
            <a:avLst/>
          </a:prstGeom>
        </p:spPr>
      </p:pic>
    </p:spTree>
    <p:extLst>
      <p:ext uri="{BB962C8B-B14F-4D97-AF65-F5344CB8AC3E}">
        <p14:creationId xmlns:p14="http://schemas.microsoft.com/office/powerpoint/2010/main" val="257673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652A-ADDC-488C-B829-7E69A11331E7}"/>
              </a:ext>
            </a:extLst>
          </p:cNvPr>
          <p:cNvSpPr>
            <a:spLocks noGrp="1"/>
          </p:cNvSpPr>
          <p:nvPr>
            <p:ph type="title"/>
          </p:nvPr>
        </p:nvSpPr>
        <p:spPr/>
        <p:txBody>
          <a:bodyPr/>
          <a:lstStyle/>
          <a:p>
            <a:r>
              <a:rPr lang="en-CA" dirty="0"/>
              <a:t>Virtual Machines</a:t>
            </a:r>
          </a:p>
        </p:txBody>
      </p:sp>
      <p:pic>
        <p:nvPicPr>
          <p:cNvPr id="4" name="Content Placeholder 3">
            <a:extLst>
              <a:ext uri="{FF2B5EF4-FFF2-40B4-BE49-F238E27FC236}">
                <a16:creationId xmlns:a16="http://schemas.microsoft.com/office/drawing/2014/main" id="{D7ED5F33-E15A-4274-A398-A763283AED24}"/>
              </a:ext>
            </a:extLst>
          </p:cNvPr>
          <p:cNvPicPr>
            <a:picLocks noGrp="1" noChangeAspect="1"/>
          </p:cNvPicPr>
          <p:nvPr>
            <p:ph idx="1"/>
          </p:nvPr>
        </p:nvPicPr>
        <p:blipFill>
          <a:blip r:embed="rId2"/>
          <a:stretch>
            <a:fillRect/>
          </a:stretch>
        </p:blipFill>
        <p:spPr>
          <a:xfrm>
            <a:off x="1717039" y="863714"/>
            <a:ext cx="7191847" cy="2336685"/>
          </a:xfrm>
          <a:prstGeom prst="rect">
            <a:avLst/>
          </a:prstGeom>
        </p:spPr>
      </p:pic>
      <p:pic>
        <p:nvPicPr>
          <p:cNvPr id="5" name="Picture 4">
            <a:extLst>
              <a:ext uri="{FF2B5EF4-FFF2-40B4-BE49-F238E27FC236}">
                <a16:creationId xmlns:a16="http://schemas.microsoft.com/office/drawing/2014/main" id="{1005C31B-2B75-4DF6-92C1-2195D0896D4D}"/>
              </a:ext>
            </a:extLst>
          </p:cNvPr>
          <p:cNvPicPr>
            <a:picLocks noChangeAspect="1"/>
          </p:cNvPicPr>
          <p:nvPr/>
        </p:nvPicPr>
        <p:blipFill>
          <a:blip r:embed="rId3"/>
          <a:stretch>
            <a:fillRect/>
          </a:stretch>
        </p:blipFill>
        <p:spPr>
          <a:xfrm>
            <a:off x="2795067" y="3168769"/>
            <a:ext cx="2965066" cy="1981234"/>
          </a:xfrm>
          <a:prstGeom prst="rect">
            <a:avLst/>
          </a:prstGeom>
        </p:spPr>
      </p:pic>
    </p:spTree>
    <p:extLst>
      <p:ext uri="{BB962C8B-B14F-4D97-AF65-F5344CB8AC3E}">
        <p14:creationId xmlns:p14="http://schemas.microsoft.com/office/powerpoint/2010/main" val="265415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4744-EF9D-44AD-A0B1-9A2277A9E48E}"/>
              </a:ext>
            </a:extLst>
          </p:cNvPr>
          <p:cNvSpPr>
            <a:spLocks noGrp="1"/>
          </p:cNvSpPr>
          <p:nvPr>
            <p:ph type="title"/>
          </p:nvPr>
        </p:nvSpPr>
        <p:spPr>
          <a:xfrm>
            <a:off x="1559202" y="320070"/>
            <a:ext cx="6515101" cy="410598"/>
          </a:xfrm>
        </p:spPr>
        <p:txBody>
          <a:bodyPr>
            <a:normAutofit fontScale="90000"/>
          </a:bodyPr>
          <a:lstStyle/>
          <a:p>
            <a:r>
              <a:rPr lang="en-CA" dirty="0"/>
              <a:t>Storage</a:t>
            </a:r>
          </a:p>
        </p:txBody>
      </p:sp>
      <p:pic>
        <p:nvPicPr>
          <p:cNvPr id="4" name="Content Placeholder 3">
            <a:extLst>
              <a:ext uri="{FF2B5EF4-FFF2-40B4-BE49-F238E27FC236}">
                <a16:creationId xmlns:a16="http://schemas.microsoft.com/office/drawing/2014/main" id="{5D6509F1-A7FB-4873-9F0E-95520ABDBEE7}"/>
              </a:ext>
            </a:extLst>
          </p:cNvPr>
          <p:cNvPicPr>
            <a:picLocks noGrp="1" noChangeAspect="1"/>
          </p:cNvPicPr>
          <p:nvPr>
            <p:ph idx="1"/>
          </p:nvPr>
        </p:nvPicPr>
        <p:blipFill>
          <a:blip r:embed="rId2"/>
          <a:stretch>
            <a:fillRect/>
          </a:stretch>
        </p:blipFill>
        <p:spPr>
          <a:xfrm>
            <a:off x="710435" y="846351"/>
            <a:ext cx="7723131" cy="918102"/>
          </a:xfrm>
          <a:prstGeom prst="rect">
            <a:avLst/>
          </a:prstGeom>
        </p:spPr>
      </p:pic>
      <p:pic>
        <p:nvPicPr>
          <p:cNvPr id="5" name="Picture 4">
            <a:extLst>
              <a:ext uri="{FF2B5EF4-FFF2-40B4-BE49-F238E27FC236}">
                <a16:creationId xmlns:a16="http://schemas.microsoft.com/office/drawing/2014/main" id="{4C54A4AD-3242-421C-BDA7-9B40666A2845}"/>
              </a:ext>
            </a:extLst>
          </p:cNvPr>
          <p:cNvPicPr>
            <a:picLocks noChangeAspect="1"/>
          </p:cNvPicPr>
          <p:nvPr/>
        </p:nvPicPr>
        <p:blipFill>
          <a:blip r:embed="rId3"/>
          <a:stretch>
            <a:fillRect/>
          </a:stretch>
        </p:blipFill>
        <p:spPr>
          <a:xfrm>
            <a:off x="1439652" y="1764453"/>
            <a:ext cx="5542993" cy="3346893"/>
          </a:xfrm>
          <a:prstGeom prst="rect">
            <a:avLst/>
          </a:prstGeom>
        </p:spPr>
      </p:pic>
    </p:spTree>
    <p:extLst>
      <p:ext uri="{BB962C8B-B14F-4D97-AF65-F5344CB8AC3E}">
        <p14:creationId xmlns:p14="http://schemas.microsoft.com/office/powerpoint/2010/main" val="19421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F01AD-E16E-4BD3-89FA-33EBC0019EF2}"/>
              </a:ext>
            </a:extLst>
          </p:cNvPr>
          <p:cNvSpPr>
            <a:spLocks noGrp="1"/>
          </p:cNvSpPr>
          <p:nvPr>
            <p:ph type="title"/>
          </p:nvPr>
        </p:nvSpPr>
        <p:spPr/>
        <p:txBody>
          <a:bodyPr/>
          <a:lstStyle/>
          <a:p>
            <a:r>
              <a:rPr lang="en-CA" dirty="0"/>
              <a:t>Big data Analytics</a:t>
            </a:r>
          </a:p>
        </p:txBody>
      </p:sp>
      <p:pic>
        <p:nvPicPr>
          <p:cNvPr id="4" name="Content Placeholder 3">
            <a:extLst>
              <a:ext uri="{FF2B5EF4-FFF2-40B4-BE49-F238E27FC236}">
                <a16:creationId xmlns:a16="http://schemas.microsoft.com/office/drawing/2014/main" id="{15FFB454-7E62-423E-8786-72DEF2048AFF}"/>
              </a:ext>
            </a:extLst>
          </p:cNvPr>
          <p:cNvPicPr>
            <a:picLocks noGrp="1" noChangeAspect="1"/>
          </p:cNvPicPr>
          <p:nvPr>
            <p:ph idx="1"/>
          </p:nvPr>
        </p:nvPicPr>
        <p:blipFill>
          <a:blip r:embed="rId2"/>
          <a:stretch>
            <a:fillRect/>
          </a:stretch>
        </p:blipFill>
        <p:spPr>
          <a:xfrm>
            <a:off x="664345" y="1219870"/>
            <a:ext cx="7815311" cy="1620180"/>
          </a:xfrm>
          <a:prstGeom prst="rect">
            <a:avLst/>
          </a:prstGeom>
        </p:spPr>
      </p:pic>
      <p:pic>
        <p:nvPicPr>
          <p:cNvPr id="5" name="Picture 4">
            <a:extLst>
              <a:ext uri="{FF2B5EF4-FFF2-40B4-BE49-F238E27FC236}">
                <a16:creationId xmlns:a16="http://schemas.microsoft.com/office/drawing/2014/main" id="{CAB2DD67-7CA6-4288-9D06-6DF1363CDD46}"/>
              </a:ext>
            </a:extLst>
          </p:cNvPr>
          <p:cNvPicPr>
            <a:picLocks noChangeAspect="1"/>
          </p:cNvPicPr>
          <p:nvPr/>
        </p:nvPicPr>
        <p:blipFill>
          <a:blip r:embed="rId3"/>
          <a:stretch>
            <a:fillRect/>
          </a:stretch>
        </p:blipFill>
        <p:spPr>
          <a:xfrm>
            <a:off x="679642" y="3190222"/>
            <a:ext cx="7800014" cy="1466817"/>
          </a:xfrm>
          <a:prstGeom prst="rect">
            <a:avLst/>
          </a:prstGeom>
        </p:spPr>
      </p:pic>
      <p:sp>
        <p:nvSpPr>
          <p:cNvPr id="6" name="Rectangle 5">
            <a:extLst>
              <a:ext uri="{FF2B5EF4-FFF2-40B4-BE49-F238E27FC236}">
                <a16:creationId xmlns:a16="http://schemas.microsoft.com/office/drawing/2014/main" id="{A140E101-448E-4EC1-8576-A2138018894A}"/>
              </a:ext>
            </a:extLst>
          </p:cNvPr>
          <p:cNvSpPr/>
          <p:nvPr/>
        </p:nvSpPr>
        <p:spPr>
          <a:xfrm>
            <a:off x="3084143" y="4743450"/>
            <a:ext cx="2941831" cy="300082"/>
          </a:xfrm>
          <a:prstGeom prst="rect">
            <a:avLst/>
          </a:prstGeom>
        </p:spPr>
        <p:txBody>
          <a:bodyPr wrap="none">
            <a:spAutoFit/>
          </a:bodyPr>
          <a:lstStyle/>
          <a:p>
            <a:r>
              <a:rPr lang="en-CA" sz="1350" dirty="0">
                <a:hlinkClick r:id="rId4"/>
              </a:rPr>
              <a:t>https://arxiv.org/pdf/1710.01476.pdf</a:t>
            </a:r>
            <a:r>
              <a:rPr lang="en-CA" sz="1350" dirty="0"/>
              <a:t> </a:t>
            </a:r>
          </a:p>
        </p:txBody>
      </p:sp>
    </p:spTree>
    <p:extLst>
      <p:ext uri="{BB962C8B-B14F-4D97-AF65-F5344CB8AC3E}">
        <p14:creationId xmlns:p14="http://schemas.microsoft.com/office/powerpoint/2010/main" val="375537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C21C2-6556-47C9-B195-90110F05D122}"/>
              </a:ext>
            </a:extLst>
          </p:cNvPr>
          <p:cNvSpPr>
            <a:spLocks noGrp="1"/>
          </p:cNvSpPr>
          <p:nvPr>
            <p:ph type="title"/>
          </p:nvPr>
        </p:nvSpPr>
        <p:spPr>
          <a:xfrm>
            <a:off x="1584960" y="316230"/>
            <a:ext cx="6515101" cy="389502"/>
          </a:xfrm>
        </p:spPr>
        <p:txBody>
          <a:bodyPr>
            <a:normAutofit fontScale="90000"/>
          </a:bodyPr>
          <a:lstStyle/>
          <a:p>
            <a:r>
              <a:rPr lang="en-CA" dirty="0"/>
              <a:t>Additional services</a:t>
            </a:r>
          </a:p>
        </p:txBody>
      </p:sp>
      <p:pic>
        <p:nvPicPr>
          <p:cNvPr id="4" name="Content Placeholder 3">
            <a:extLst>
              <a:ext uri="{FF2B5EF4-FFF2-40B4-BE49-F238E27FC236}">
                <a16:creationId xmlns:a16="http://schemas.microsoft.com/office/drawing/2014/main" id="{E9EC4DAF-BC5F-4416-8023-69CFB55248CF}"/>
              </a:ext>
            </a:extLst>
          </p:cNvPr>
          <p:cNvPicPr>
            <a:picLocks noGrp="1" noChangeAspect="1"/>
          </p:cNvPicPr>
          <p:nvPr>
            <p:ph idx="1"/>
          </p:nvPr>
        </p:nvPicPr>
        <p:blipFill>
          <a:blip r:embed="rId2"/>
          <a:stretch>
            <a:fillRect/>
          </a:stretch>
        </p:blipFill>
        <p:spPr>
          <a:xfrm>
            <a:off x="1668371" y="740684"/>
            <a:ext cx="6966100" cy="2409797"/>
          </a:xfrm>
          <a:prstGeom prst="rect">
            <a:avLst/>
          </a:prstGeom>
        </p:spPr>
      </p:pic>
      <p:pic>
        <p:nvPicPr>
          <p:cNvPr id="5" name="Picture 4">
            <a:extLst>
              <a:ext uri="{FF2B5EF4-FFF2-40B4-BE49-F238E27FC236}">
                <a16:creationId xmlns:a16="http://schemas.microsoft.com/office/drawing/2014/main" id="{2CB84788-2AEC-4D9C-A0F5-ADD09160A7BB}"/>
              </a:ext>
            </a:extLst>
          </p:cNvPr>
          <p:cNvPicPr>
            <a:picLocks noChangeAspect="1"/>
          </p:cNvPicPr>
          <p:nvPr/>
        </p:nvPicPr>
        <p:blipFill>
          <a:blip r:embed="rId3"/>
          <a:stretch>
            <a:fillRect/>
          </a:stretch>
        </p:blipFill>
        <p:spPr>
          <a:xfrm>
            <a:off x="1688742" y="3122482"/>
            <a:ext cx="6912768" cy="1980800"/>
          </a:xfrm>
          <a:prstGeom prst="rect">
            <a:avLst/>
          </a:prstGeom>
        </p:spPr>
      </p:pic>
    </p:spTree>
    <p:extLst>
      <p:ext uri="{BB962C8B-B14F-4D97-AF65-F5344CB8AC3E}">
        <p14:creationId xmlns:p14="http://schemas.microsoft.com/office/powerpoint/2010/main" val="41327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time line</a:t>
            </a:r>
          </a:p>
        </p:txBody>
      </p:sp>
      <p:pic>
        <p:nvPicPr>
          <p:cNvPr id="7" name="Content Placeholder 6">
            <a:extLst>
              <a:ext uri="{FF2B5EF4-FFF2-40B4-BE49-F238E27FC236}">
                <a16:creationId xmlns:a16="http://schemas.microsoft.com/office/drawing/2014/main" id="{342C09D6-32AC-4F75-A172-A56A606B5AAE}"/>
              </a:ext>
            </a:extLst>
          </p:cNvPr>
          <p:cNvPicPr>
            <a:picLocks noGrp="1" noChangeAspect="1"/>
          </p:cNvPicPr>
          <p:nvPr>
            <p:ph idx="1"/>
          </p:nvPr>
        </p:nvPicPr>
        <p:blipFill>
          <a:blip r:embed="rId2"/>
          <a:stretch>
            <a:fillRect/>
          </a:stretch>
        </p:blipFill>
        <p:spPr>
          <a:xfrm>
            <a:off x="1717675" y="1063229"/>
            <a:ext cx="6969125" cy="1905581"/>
          </a:xfrm>
          <a:prstGeom prst="rect">
            <a:avLst/>
          </a:prstGeom>
        </p:spPr>
      </p:pic>
      <p:pic>
        <p:nvPicPr>
          <p:cNvPr id="8" name="Picture 7">
            <a:extLst>
              <a:ext uri="{FF2B5EF4-FFF2-40B4-BE49-F238E27FC236}">
                <a16:creationId xmlns:a16="http://schemas.microsoft.com/office/drawing/2014/main" id="{00EB7B7B-50C2-4A1E-B347-46D152E77A21}"/>
              </a:ext>
            </a:extLst>
          </p:cNvPr>
          <p:cNvPicPr>
            <a:picLocks noChangeAspect="1"/>
          </p:cNvPicPr>
          <p:nvPr/>
        </p:nvPicPr>
        <p:blipFill>
          <a:blip r:embed="rId3"/>
          <a:stretch>
            <a:fillRect/>
          </a:stretch>
        </p:blipFill>
        <p:spPr>
          <a:xfrm>
            <a:off x="1717040" y="2968810"/>
            <a:ext cx="7127386" cy="1740350"/>
          </a:xfrm>
          <a:prstGeom prst="rect">
            <a:avLst/>
          </a:prstGeom>
        </p:spPr>
      </p:pic>
    </p:spTree>
    <p:extLst>
      <p:ext uri="{BB962C8B-B14F-4D97-AF65-F5344CB8AC3E}">
        <p14:creationId xmlns:p14="http://schemas.microsoft.com/office/powerpoint/2010/main" val="234076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Learning Objectives</a:t>
            </a:r>
          </a:p>
        </p:txBody>
      </p:sp>
      <p:sp>
        <p:nvSpPr>
          <p:cNvPr id="14" name="Content Placeholder 13"/>
          <p:cNvSpPr>
            <a:spLocks noGrp="1"/>
          </p:cNvSpPr>
          <p:nvPr>
            <p:ph idx="1"/>
          </p:nvPr>
        </p:nvSpPr>
        <p:spPr/>
        <p:txBody>
          <a:bodyPr>
            <a:normAutofit/>
          </a:bodyPr>
          <a:lstStyle/>
          <a:p>
            <a:r>
              <a:rPr lang="en-US" b="0" dirty="0"/>
              <a:t>Introduction to the Cloud technologies</a:t>
            </a:r>
          </a:p>
        </p:txBody>
      </p:sp>
      <p:pic>
        <p:nvPicPr>
          <p:cNvPr id="4" name="Picture 3" descr="1580 Sheridan Tagline (RGB).eps">
            <a:extLst>
              <a:ext uri="{FF2B5EF4-FFF2-40B4-BE49-F238E27FC236}">
                <a16:creationId xmlns:a16="http://schemas.microsoft.com/office/drawing/2014/main" id="{924F5433-3725-4E97-8324-3BCE4673D7ED}"/>
              </a:ext>
            </a:extLst>
          </p:cNvPr>
          <p:cNvPicPr>
            <a:picLocks noChangeAspect="1"/>
          </p:cNvPicPr>
          <p:nvPr/>
        </p:nvPicPr>
        <mc:AlternateContent xmlns:mc="http://schemas.openxmlformats.org/markup-compatibility/2006">
          <mc:Choice xmlns:lc="http://schemas.openxmlformats.org/drawingml/2006/lockedCanvas" xmlns="" xmlns:mv="urn:schemas-microsoft-com:mac:vml" xmlns:ma="http://schemas.microsoft.com/office/mac/drawingml/2008/main" Requires="ma">
            <p:blipFill>
              <a:blip r:embed="rId22"/>
              <a:stretch>
                <a:fillRect/>
              </a:stretch>
            </p:blipFill>
          </mc:Choice>
          <mc:Fallback>
            <p:blipFill>
              <a:blip r:embed="rId23"/>
              <a:stretch>
                <a:fillRect/>
              </a:stretch>
            </p:blipFill>
          </mc:Fallback>
        </mc:AlternateContent>
        <p:spPr>
          <a:xfrm>
            <a:off x="35496" y="4840002"/>
            <a:ext cx="1028699" cy="232505"/>
          </a:xfrm>
          <a:prstGeom prst="rect">
            <a:avLst/>
          </a:prstGeom>
        </p:spPr>
      </p:pic>
    </p:spTree>
    <p:extLst>
      <p:ext uri="{BB962C8B-B14F-4D97-AF65-F5344CB8AC3E}">
        <p14:creationId xmlns:p14="http://schemas.microsoft.com/office/powerpoint/2010/main" val="97272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Cloud Platform at a glance</a:t>
            </a:r>
          </a:p>
        </p:txBody>
      </p:sp>
      <p:pic>
        <p:nvPicPr>
          <p:cNvPr id="3" name="Picture 2">
            <a:extLst>
              <a:ext uri="{FF2B5EF4-FFF2-40B4-BE49-F238E27FC236}">
                <a16:creationId xmlns:a16="http://schemas.microsoft.com/office/drawing/2014/main" id="{C5586A80-F93B-47C2-AA1D-B51021BB4CF1}"/>
              </a:ext>
            </a:extLst>
          </p:cNvPr>
          <p:cNvPicPr>
            <a:picLocks noChangeAspect="1"/>
          </p:cNvPicPr>
          <p:nvPr/>
        </p:nvPicPr>
        <p:blipFill>
          <a:blip r:embed="rId2"/>
          <a:stretch>
            <a:fillRect/>
          </a:stretch>
        </p:blipFill>
        <p:spPr>
          <a:xfrm>
            <a:off x="1623137" y="1455031"/>
            <a:ext cx="3026230" cy="2900883"/>
          </a:xfrm>
          <a:prstGeom prst="rect">
            <a:avLst/>
          </a:prstGeom>
        </p:spPr>
      </p:pic>
      <p:pic>
        <p:nvPicPr>
          <p:cNvPr id="8" name="Content Placeholder 7">
            <a:extLst>
              <a:ext uri="{FF2B5EF4-FFF2-40B4-BE49-F238E27FC236}">
                <a16:creationId xmlns:a16="http://schemas.microsoft.com/office/drawing/2014/main" id="{6BB133DA-AC35-4EA3-AF7C-83583F0BF595}"/>
              </a:ext>
            </a:extLst>
          </p:cNvPr>
          <p:cNvPicPr>
            <a:picLocks noGrp="1" noChangeAspect="1"/>
          </p:cNvPicPr>
          <p:nvPr>
            <p:ph idx="1"/>
          </p:nvPr>
        </p:nvPicPr>
        <p:blipFill>
          <a:blip r:embed="rId3"/>
          <a:stretch>
            <a:fillRect/>
          </a:stretch>
        </p:blipFill>
        <p:spPr>
          <a:xfrm>
            <a:off x="4819778" y="1161354"/>
            <a:ext cx="4155541" cy="3394075"/>
          </a:xfrm>
          <a:prstGeom prst="rect">
            <a:avLst/>
          </a:prstGeom>
        </p:spPr>
      </p:pic>
    </p:spTree>
    <p:extLst>
      <p:ext uri="{BB962C8B-B14F-4D97-AF65-F5344CB8AC3E}">
        <p14:creationId xmlns:p14="http://schemas.microsoft.com/office/powerpoint/2010/main" val="314022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cloud big Data Platform</a:t>
            </a:r>
          </a:p>
        </p:txBody>
      </p:sp>
      <p:pic>
        <p:nvPicPr>
          <p:cNvPr id="7" name="Content Placeholder 6"/>
          <p:cNvPicPr>
            <a:picLocks noGrp="1" noChangeAspect="1"/>
          </p:cNvPicPr>
          <p:nvPr>
            <p:ph idx="1"/>
          </p:nvPr>
        </p:nvPicPr>
        <p:blipFill>
          <a:blip r:embed="rId2"/>
          <a:stretch>
            <a:fillRect/>
          </a:stretch>
        </p:blipFill>
        <p:spPr>
          <a:xfrm>
            <a:off x="1608107" y="1329612"/>
            <a:ext cx="7078693" cy="3170924"/>
          </a:xfrm>
          <a:prstGeom prst="rect">
            <a:avLst/>
          </a:prstGeom>
        </p:spPr>
      </p:pic>
    </p:spTree>
    <p:extLst>
      <p:ext uri="{BB962C8B-B14F-4D97-AF65-F5344CB8AC3E}">
        <p14:creationId xmlns:p14="http://schemas.microsoft.com/office/powerpoint/2010/main" val="32824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cloud resources</a:t>
            </a:r>
          </a:p>
        </p:txBody>
      </p:sp>
      <p:sp>
        <p:nvSpPr>
          <p:cNvPr id="3" name="Content Placeholder 2"/>
          <p:cNvSpPr>
            <a:spLocks noGrp="1"/>
          </p:cNvSpPr>
          <p:nvPr>
            <p:ph idx="1"/>
          </p:nvPr>
        </p:nvSpPr>
        <p:spPr/>
        <p:txBody>
          <a:bodyPr>
            <a:normAutofit/>
          </a:bodyPr>
          <a:lstStyle/>
          <a:p>
            <a:pPr lvl="0"/>
            <a:r>
              <a:rPr lang="en-US" dirty="0"/>
              <a:t>Cloud </a:t>
            </a:r>
            <a:r>
              <a:rPr lang="en-US" dirty="0" err="1"/>
              <a:t>Datastore</a:t>
            </a:r>
            <a:r>
              <a:rPr lang="en-US" dirty="0"/>
              <a:t>: </a:t>
            </a:r>
            <a:r>
              <a:rPr lang="en-US" u="sng" dirty="0">
                <a:hlinkClick r:id="rId2"/>
              </a:rPr>
              <a:t>https://cloud.google.com/datastore/</a:t>
            </a:r>
            <a:endParaRPr lang="en-US" dirty="0"/>
          </a:p>
          <a:p>
            <a:pPr lvl="0"/>
            <a:r>
              <a:rPr lang="en-US" dirty="0"/>
              <a:t>Cloud </a:t>
            </a:r>
            <a:r>
              <a:rPr lang="en-US" dirty="0" err="1"/>
              <a:t>Bigtable</a:t>
            </a:r>
            <a:r>
              <a:rPr lang="en-US" dirty="0"/>
              <a:t>: </a:t>
            </a:r>
            <a:r>
              <a:rPr lang="en-US" u="sng" dirty="0">
                <a:hlinkClick r:id="rId3"/>
              </a:rPr>
              <a:t>https://cloud.google.com/bigtable/</a:t>
            </a:r>
            <a:endParaRPr lang="en-US" dirty="0"/>
          </a:p>
          <a:p>
            <a:pPr lvl="0"/>
            <a:r>
              <a:rPr lang="en-US" dirty="0"/>
              <a:t>Google </a:t>
            </a:r>
            <a:r>
              <a:rPr lang="en-US" dirty="0" err="1"/>
              <a:t>BigQuery</a:t>
            </a:r>
            <a:r>
              <a:rPr lang="en-US" dirty="0"/>
              <a:t>: </a:t>
            </a:r>
            <a:r>
              <a:rPr lang="en-US" u="sng" dirty="0">
                <a:hlinkClick r:id="rId4"/>
              </a:rPr>
              <a:t>https://cloud.google.com/bigquery/</a:t>
            </a:r>
            <a:endParaRPr lang="en-US" dirty="0"/>
          </a:p>
          <a:p>
            <a:pPr lvl="0"/>
            <a:r>
              <a:rPr lang="en-US" dirty="0"/>
              <a:t>Cloud </a:t>
            </a:r>
            <a:r>
              <a:rPr lang="en-US" dirty="0" err="1"/>
              <a:t>Datalab</a:t>
            </a:r>
            <a:r>
              <a:rPr lang="en-US" dirty="0"/>
              <a:t>: </a:t>
            </a:r>
            <a:r>
              <a:rPr lang="en-US" u="sng" dirty="0">
                <a:hlinkClick r:id="rId5"/>
              </a:rPr>
              <a:t>https://cloud.google.com/datalab/</a:t>
            </a:r>
            <a:endParaRPr lang="en-US" dirty="0"/>
          </a:p>
          <a:p>
            <a:pPr lvl="0"/>
            <a:r>
              <a:rPr lang="en-US" dirty="0" err="1"/>
              <a:t>TensorFlow</a:t>
            </a:r>
            <a:r>
              <a:rPr lang="en-US" dirty="0"/>
              <a:t>: </a:t>
            </a:r>
            <a:r>
              <a:rPr lang="en-US" u="sng" dirty="0">
                <a:hlinkClick r:id="rId6"/>
              </a:rPr>
              <a:t>https://www.tensorflow.org/</a:t>
            </a:r>
            <a:endParaRPr lang="en-US" dirty="0"/>
          </a:p>
          <a:p>
            <a:pPr lvl="0"/>
            <a:r>
              <a:rPr lang="en-US" dirty="0"/>
              <a:t>Cloud Machine Learning: </a:t>
            </a:r>
            <a:r>
              <a:rPr lang="en-US" u="sng" dirty="0">
                <a:hlinkClick r:id="rId7"/>
              </a:rPr>
              <a:t>https://cloud.google.com/ml/</a:t>
            </a:r>
            <a:endParaRPr lang="en-US" dirty="0"/>
          </a:p>
          <a:p>
            <a:pPr lvl="0"/>
            <a:r>
              <a:rPr lang="en-US" dirty="0"/>
              <a:t>Vision API: </a:t>
            </a:r>
            <a:r>
              <a:rPr lang="en-US" u="sng" dirty="0">
                <a:hlinkClick r:id="rId8"/>
              </a:rPr>
              <a:t>https://cloud.google.com/vision/</a:t>
            </a:r>
            <a:endParaRPr lang="en-US" dirty="0"/>
          </a:p>
          <a:p>
            <a:pPr lvl="0"/>
            <a:r>
              <a:rPr lang="en-US" dirty="0"/>
              <a:t>Translate API: </a:t>
            </a:r>
            <a:r>
              <a:rPr lang="en-US" u="sng" dirty="0">
                <a:hlinkClick r:id="rId9"/>
              </a:rPr>
              <a:t>https://cloud.google.com/translate/</a:t>
            </a:r>
            <a:endParaRPr lang="en-US" dirty="0"/>
          </a:p>
          <a:p>
            <a:pPr lvl="0"/>
            <a:r>
              <a:rPr lang="en-US" dirty="0"/>
              <a:t>Speech API: </a:t>
            </a:r>
            <a:r>
              <a:rPr lang="en-US" u="sng" dirty="0">
                <a:hlinkClick r:id="rId10"/>
              </a:rPr>
              <a:t>https://cloud.google.com/speech/</a:t>
            </a:r>
            <a:endParaRPr lang="en-US" dirty="0"/>
          </a:p>
          <a:p>
            <a:endParaRPr lang="en-US" dirty="0"/>
          </a:p>
        </p:txBody>
      </p:sp>
    </p:spTree>
    <p:extLst>
      <p:ext uri="{BB962C8B-B14F-4D97-AF65-F5344CB8AC3E}">
        <p14:creationId xmlns:p14="http://schemas.microsoft.com/office/powerpoint/2010/main" val="314007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https://cloud.google.com/free/</a:t>
            </a:r>
          </a:p>
        </p:txBody>
      </p:sp>
      <p:sp>
        <p:nvSpPr>
          <p:cNvPr id="5" name="Content Placeholder 4"/>
          <p:cNvSpPr>
            <a:spLocks noGrp="1"/>
          </p:cNvSpPr>
          <p:nvPr>
            <p:ph idx="1"/>
          </p:nvPr>
        </p:nvSpPr>
        <p:spPr/>
        <p:txBody>
          <a:bodyPr>
            <a:normAutofit lnSpcReduction="10000"/>
          </a:bodyPr>
          <a:lstStyle/>
          <a:p>
            <a:r>
              <a:rPr lang="en-US" dirty="0"/>
              <a:t>$300  credit for 12 months</a:t>
            </a:r>
          </a:p>
          <a:p>
            <a:r>
              <a:rPr lang="en-US" dirty="0"/>
              <a:t>Trial ends when either credit is used up, or 12 months pass, whichever comes first </a:t>
            </a:r>
          </a:p>
          <a:p>
            <a:r>
              <a:rPr lang="en-US" dirty="0"/>
              <a:t>Requires credit card for trial, but does not auto-charge when trial runs out </a:t>
            </a:r>
          </a:p>
          <a:p>
            <a:r>
              <a:rPr lang="en-US" dirty="0"/>
              <a:t>When upgrading to full account, free credit/time still remains and will be auto-charged after credit runs out</a:t>
            </a:r>
          </a:p>
          <a:p>
            <a:r>
              <a:rPr lang="en-US" dirty="0"/>
              <a:t>Trial limitations</a:t>
            </a:r>
          </a:p>
          <a:p>
            <a:pPr lvl="1"/>
            <a:r>
              <a:rPr lang="en-US" dirty="0"/>
              <a:t>Compute Engine </a:t>
            </a:r>
          </a:p>
          <a:p>
            <a:pPr lvl="1">
              <a:buFontTx/>
              <a:buChar char="-"/>
            </a:pPr>
            <a:r>
              <a:rPr lang="en-US" dirty="0"/>
              <a:t>No more than 8 cores running at once (across all instances) </a:t>
            </a:r>
          </a:p>
          <a:p>
            <a:pPr lvl="1">
              <a:buFontTx/>
              <a:buChar char="-"/>
            </a:pPr>
            <a:r>
              <a:rPr lang="en-US" dirty="0"/>
              <a:t>No more than 100GB solid state disk (SSD) space</a:t>
            </a:r>
          </a:p>
          <a:p>
            <a:pPr lvl="1">
              <a:buFontTx/>
              <a:buChar char="-"/>
            </a:pPr>
            <a:r>
              <a:rPr lang="en-US" dirty="0"/>
              <a:t>2TB persistent standard disk space</a:t>
            </a:r>
          </a:p>
        </p:txBody>
      </p:sp>
    </p:spTree>
    <p:extLst>
      <p:ext uri="{BB962C8B-B14F-4D97-AF65-F5344CB8AC3E}">
        <p14:creationId xmlns:p14="http://schemas.microsoft.com/office/powerpoint/2010/main" val="200781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0FB0-3608-4670-8C25-D37EE69A77CB}"/>
              </a:ext>
            </a:extLst>
          </p:cNvPr>
          <p:cNvSpPr>
            <a:spLocks noGrp="1"/>
          </p:cNvSpPr>
          <p:nvPr>
            <p:ph type="title"/>
          </p:nvPr>
        </p:nvSpPr>
        <p:spPr/>
        <p:txBody>
          <a:bodyPr/>
          <a:lstStyle/>
          <a:p>
            <a:r>
              <a:rPr lang="en-CA" dirty="0"/>
              <a:t>AWS</a:t>
            </a:r>
          </a:p>
        </p:txBody>
      </p:sp>
      <p:sp>
        <p:nvSpPr>
          <p:cNvPr id="3" name="Content Placeholder 2">
            <a:extLst>
              <a:ext uri="{FF2B5EF4-FFF2-40B4-BE49-F238E27FC236}">
                <a16:creationId xmlns:a16="http://schemas.microsoft.com/office/drawing/2014/main" id="{812EB73B-8011-4564-B8C6-DFC5AE2F501C}"/>
              </a:ext>
            </a:extLst>
          </p:cNvPr>
          <p:cNvSpPr>
            <a:spLocks noGrp="1"/>
          </p:cNvSpPr>
          <p:nvPr>
            <p:ph idx="1"/>
          </p:nvPr>
        </p:nvSpPr>
        <p:spPr/>
        <p:txBody>
          <a:bodyPr numCol="2">
            <a:normAutofit lnSpcReduction="10000"/>
          </a:bodyPr>
          <a:lstStyle/>
          <a:p>
            <a:r>
              <a:rPr lang="en-CA" dirty="0"/>
              <a:t>Compute</a:t>
            </a:r>
          </a:p>
          <a:p>
            <a:pPr lvl="1"/>
            <a:r>
              <a:rPr lang="en-CA" dirty="0"/>
              <a:t>EC2:  virtual machines inside the platform</a:t>
            </a:r>
          </a:p>
          <a:p>
            <a:pPr lvl="1"/>
            <a:r>
              <a:rPr lang="en-CA" dirty="0"/>
              <a:t>EC2 container: to contain a service (for running a docker container)</a:t>
            </a:r>
          </a:p>
          <a:p>
            <a:pPr lvl="1"/>
            <a:r>
              <a:rPr lang="en-CA" dirty="0"/>
              <a:t>Elastic Beanstalk: to just upload the code and the rest on AWS</a:t>
            </a:r>
          </a:p>
          <a:p>
            <a:pPr lvl="1"/>
            <a:r>
              <a:rPr lang="en-CA" dirty="0"/>
              <a:t>Lambda: function as a service</a:t>
            </a:r>
          </a:p>
          <a:p>
            <a:pPr lvl="1"/>
            <a:r>
              <a:rPr lang="en-CA" dirty="0"/>
              <a:t>- </a:t>
            </a:r>
            <a:r>
              <a:rPr lang="en-CA" dirty="0" err="1"/>
              <a:t>Lightsail</a:t>
            </a:r>
            <a:r>
              <a:rPr lang="en-CA" dirty="0"/>
              <a:t>: Amazon’s VPN service or virtual private service. Provision a server and you will get a fixed IP address.</a:t>
            </a:r>
          </a:p>
          <a:p>
            <a:pPr lvl="1"/>
            <a:r>
              <a:rPr lang="en-CA" dirty="0"/>
              <a:t>Batch: used for batch computing</a:t>
            </a:r>
          </a:p>
          <a:p>
            <a:r>
              <a:rPr lang="en-CA" dirty="0"/>
              <a:t>Storage:</a:t>
            </a:r>
          </a:p>
          <a:p>
            <a:pPr lvl="1"/>
            <a:r>
              <a:rPr lang="en-CA" dirty="0"/>
              <a:t>S3 : Simple storage service</a:t>
            </a:r>
          </a:p>
          <a:p>
            <a:pPr lvl="1"/>
            <a:r>
              <a:rPr lang="en-CA" dirty="0"/>
              <a:t>EFS: Elastic file system  (mount EFS file store to multiple virtual machine)</a:t>
            </a:r>
          </a:p>
          <a:p>
            <a:pPr lvl="1"/>
            <a:r>
              <a:rPr lang="en-CA" dirty="0"/>
              <a:t>Glacier: back up</a:t>
            </a:r>
          </a:p>
          <a:p>
            <a:pPr lvl="1"/>
            <a:r>
              <a:rPr lang="en-CA" dirty="0"/>
              <a:t>Snowball</a:t>
            </a:r>
          </a:p>
          <a:p>
            <a:pPr lvl="1"/>
            <a:r>
              <a:rPr lang="en-CA" dirty="0"/>
              <a:t>Storage Gateway </a:t>
            </a:r>
          </a:p>
        </p:txBody>
      </p:sp>
    </p:spTree>
    <p:extLst>
      <p:ext uri="{BB962C8B-B14F-4D97-AF65-F5344CB8AC3E}">
        <p14:creationId xmlns:p14="http://schemas.microsoft.com/office/powerpoint/2010/main" val="362501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B2BD-6FBB-4137-AF23-EB15782B699A}"/>
              </a:ext>
            </a:extLst>
          </p:cNvPr>
          <p:cNvSpPr>
            <a:spLocks noGrp="1"/>
          </p:cNvSpPr>
          <p:nvPr>
            <p:ph type="title"/>
          </p:nvPr>
        </p:nvSpPr>
        <p:spPr/>
        <p:txBody>
          <a:bodyPr/>
          <a:lstStyle/>
          <a:p>
            <a:r>
              <a:rPr lang="en-CA" dirty="0"/>
              <a:t>AWS –cont.</a:t>
            </a:r>
          </a:p>
        </p:txBody>
      </p:sp>
      <p:sp>
        <p:nvSpPr>
          <p:cNvPr id="3" name="Content Placeholder 2">
            <a:extLst>
              <a:ext uri="{FF2B5EF4-FFF2-40B4-BE49-F238E27FC236}">
                <a16:creationId xmlns:a16="http://schemas.microsoft.com/office/drawing/2014/main" id="{862BAFDB-CE21-404F-BF9D-9760F1DF766C}"/>
              </a:ext>
            </a:extLst>
          </p:cNvPr>
          <p:cNvSpPr>
            <a:spLocks noGrp="1"/>
          </p:cNvSpPr>
          <p:nvPr>
            <p:ph idx="1"/>
          </p:nvPr>
        </p:nvSpPr>
        <p:spPr/>
        <p:txBody>
          <a:bodyPr numCol="2">
            <a:normAutofit lnSpcReduction="10000"/>
          </a:bodyPr>
          <a:lstStyle/>
          <a:p>
            <a:r>
              <a:rPr lang="en-CA" dirty="0"/>
              <a:t>Databases:</a:t>
            </a:r>
          </a:p>
          <a:p>
            <a:pPr lvl="1"/>
            <a:r>
              <a:rPr lang="en-CA" dirty="0"/>
              <a:t>RDS : relational database service </a:t>
            </a:r>
          </a:p>
          <a:p>
            <a:pPr lvl="1"/>
            <a:r>
              <a:rPr lang="en-CA" dirty="0"/>
              <a:t>DynamoDB: None relational database.</a:t>
            </a:r>
          </a:p>
          <a:p>
            <a:pPr lvl="1"/>
            <a:r>
              <a:rPr lang="en-CA" dirty="0" err="1"/>
              <a:t>Elasticache</a:t>
            </a:r>
            <a:r>
              <a:rPr lang="en-CA" dirty="0"/>
              <a:t>:  for caching.</a:t>
            </a:r>
          </a:p>
          <a:p>
            <a:pPr lvl="1"/>
            <a:r>
              <a:rPr lang="en-CA" dirty="0"/>
              <a:t>Redshift: data warehousing</a:t>
            </a:r>
          </a:p>
          <a:p>
            <a:r>
              <a:rPr lang="en-CA" dirty="0"/>
              <a:t>Migration:</a:t>
            </a:r>
          </a:p>
          <a:p>
            <a:pPr lvl="1"/>
            <a:r>
              <a:rPr lang="en-CA" dirty="0"/>
              <a:t>AWS Migration Hub: a tracking service allows to track your application as you migrate them. </a:t>
            </a:r>
          </a:p>
          <a:p>
            <a:pPr lvl="1"/>
            <a:r>
              <a:rPr lang="en-CA" dirty="0"/>
              <a:t>Application discovery service: an automated t of tools for detecting the application and dependencies. </a:t>
            </a:r>
          </a:p>
          <a:p>
            <a:pPr lvl="1"/>
            <a:r>
              <a:rPr lang="en-CA" dirty="0"/>
              <a:t>Database migration service: to migrate your databases from on-premise into AWS</a:t>
            </a:r>
          </a:p>
          <a:p>
            <a:pPr lvl="1"/>
            <a:r>
              <a:rPr lang="en-CA" dirty="0"/>
              <a:t>Server migration service: helping to migrate your virtual and physical servers into AWS</a:t>
            </a:r>
          </a:p>
          <a:p>
            <a:pPr lvl="1"/>
            <a:r>
              <a:rPr lang="en-CA" dirty="0"/>
              <a:t>Snowball.</a:t>
            </a:r>
          </a:p>
          <a:p>
            <a:endParaRPr lang="en-CA" dirty="0"/>
          </a:p>
        </p:txBody>
      </p:sp>
    </p:spTree>
    <p:extLst>
      <p:ext uri="{BB962C8B-B14F-4D97-AF65-F5344CB8AC3E}">
        <p14:creationId xmlns:p14="http://schemas.microsoft.com/office/powerpoint/2010/main" val="416198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A573-0D8C-4D1B-ABD5-A4574819CA32}"/>
              </a:ext>
            </a:extLst>
          </p:cNvPr>
          <p:cNvSpPr>
            <a:spLocks noGrp="1"/>
          </p:cNvSpPr>
          <p:nvPr>
            <p:ph type="title"/>
          </p:nvPr>
        </p:nvSpPr>
        <p:spPr/>
        <p:txBody>
          <a:bodyPr/>
          <a:lstStyle/>
          <a:p>
            <a:r>
              <a:rPr lang="en-CA" dirty="0"/>
              <a:t>AWS- cont.</a:t>
            </a:r>
          </a:p>
        </p:txBody>
      </p:sp>
      <p:sp>
        <p:nvSpPr>
          <p:cNvPr id="3" name="Content Placeholder 2">
            <a:extLst>
              <a:ext uri="{FF2B5EF4-FFF2-40B4-BE49-F238E27FC236}">
                <a16:creationId xmlns:a16="http://schemas.microsoft.com/office/drawing/2014/main" id="{DE7E14A3-B9D2-43AE-8E77-55CFB5E0D5B5}"/>
              </a:ext>
            </a:extLst>
          </p:cNvPr>
          <p:cNvSpPr>
            <a:spLocks noGrp="1"/>
          </p:cNvSpPr>
          <p:nvPr>
            <p:ph idx="1"/>
          </p:nvPr>
        </p:nvSpPr>
        <p:spPr/>
        <p:txBody>
          <a:bodyPr numCol="2">
            <a:normAutofit fontScale="92500" lnSpcReduction="20000"/>
          </a:bodyPr>
          <a:lstStyle/>
          <a:p>
            <a:r>
              <a:rPr lang="en-CA" dirty="0"/>
              <a:t>Networking and content delivery</a:t>
            </a:r>
          </a:p>
          <a:p>
            <a:pPr lvl="1"/>
            <a:r>
              <a:rPr lang="en-CA" dirty="0"/>
              <a:t>VPC</a:t>
            </a:r>
          </a:p>
          <a:p>
            <a:pPr lvl="1"/>
            <a:r>
              <a:rPr lang="en-CA" dirty="0"/>
              <a:t>CloudFront: amazon’s content delivery network (your video or media or image files).</a:t>
            </a:r>
          </a:p>
          <a:p>
            <a:pPr lvl="1"/>
            <a:r>
              <a:rPr lang="en-CA" dirty="0"/>
              <a:t> Route 53- Amazon’s DNS</a:t>
            </a:r>
          </a:p>
          <a:p>
            <a:pPr lvl="1"/>
            <a:r>
              <a:rPr lang="en-CA" dirty="0"/>
              <a:t>API gateway:  a way to create your own APIs.</a:t>
            </a:r>
          </a:p>
          <a:p>
            <a:pPr lvl="1"/>
            <a:r>
              <a:rPr lang="en-CA" dirty="0"/>
              <a:t>Direct Connect : running a dedicated line from on-premise to AWS.</a:t>
            </a:r>
          </a:p>
          <a:p>
            <a:r>
              <a:rPr lang="en-CA" dirty="0"/>
              <a:t>Developer tools:</a:t>
            </a:r>
          </a:p>
          <a:p>
            <a:pPr lvl="1"/>
            <a:r>
              <a:rPr lang="en-CA" dirty="0" err="1"/>
              <a:t>CodeStar</a:t>
            </a:r>
            <a:r>
              <a:rPr lang="en-CA" dirty="0"/>
              <a:t>: a way of getting a group of developers working together (code project management)</a:t>
            </a:r>
          </a:p>
          <a:p>
            <a:pPr lvl="1"/>
            <a:r>
              <a:rPr lang="en-CA" dirty="0"/>
              <a:t>Code commit: store code.</a:t>
            </a:r>
          </a:p>
          <a:p>
            <a:pPr lvl="1"/>
            <a:r>
              <a:rPr lang="en-CA" dirty="0"/>
              <a:t>Code build: build and test code.</a:t>
            </a:r>
          </a:p>
          <a:p>
            <a:pPr lvl="1"/>
            <a:r>
              <a:rPr lang="en-CA" dirty="0" err="1"/>
              <a:t>CodeDeploy</a:t>
            </a:r>
            <a:endParaRPr lang="en-CA" dirty="0"/>
          </a:p>
          <a:p>
            <a:pPr lvl="1"/>
            <a:r>
              <a:rPr lang="en-CA" dirty="0"/>
              <a:t>Code pipeline: a continuous delivery service and use that sort of model and visualize and automate.</a:t>
            </a:r>
          </a:p>
          <a:p>
            <a:pPr lvl="1"/>
            <a:r>
              <a:rPr lang="en-CA" dirty="0"/>
              <a:t>X-ray: to debug and analyse your service applications.</a:t>
            </a:r>
          </a:p>
          <a:p>
            <a:pPr lvl="1"/>
            <a:r>
              <a:rPr lang="en-CA" dirty="0"/>
              <a:t>Cloud 9: ideal environment for developing code inside the AWS consol.</a:t>
            </a:r>
          </a:p>
          <a:p>
            <a:endParaRPr lang="en-CA" dirty="0"/>
          </a:p>
        </p:txBody>
      </p:sp>
    </p:spTree>
    <p:extLst>
      <p:ext uri="{BB962C8B-B14F-4D97-AF65-F5344CB8AC3E}">
        <p14:creationId xmlns:p14="http://schemas.microsoft.com/office/powerpoint/2010/main" val="52579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D5997-6D5F-4DD0-9479-0003F09F1277}"/>
              </a:ext>
            </a:extLst>
          </p:cNvPr>
          <p:cNvSpPr>
            <a:spLocks noGrp="1"/>
          </p:cNvSpPr>
          <p:nvPr>
            <p:ph type="title"/>
          </p:nvPr>
        </p:nvSpPr>
        <p:spPr/>
        <p:txBody>
          <a:bodyPr/>
          <a:lstStyle/>
          <a:p>
            <a:r>
              <a:rPr lang="en-CA" dirty="0"/>
              <a:t>AWS-cont.</a:t>
            </a:r>
          </a:p>
        </p:txBody>
      </p:sp>
      <p:sp>
        <p:nvSpPr>
          <p:cNvPr id="3" name="Content Placeholder 2">
            <a:extLst>
              <a:ext uri="{FF2B5EF4-FFF2-40B4-BE49-F238E27FC236}">
                <a16:creationId xmlns:a16="http://schemas.microsoft.com/office/drawing/2014/main" id="{9C8F6EC8-FFE2-4A58-9189-AFD047C947C2}"/>
              </a:ext>
            </a:extLst>
          </p:cNvPr>
          <p:cNvSpPr>
            <a:spLocks noGrp="1"/>
          </p:cNvSpPr>
          <p:nvPr>
            <p:ph idx="1"/>
          </p:nvPr>
        </p:nvSpPr>
        <p:spPr/>
        <p:txBody>
          <a:bodyPr numCol="2">
            <a:normAutofit fontScale="77500" lnSpcReduction="20000"/>
          </a:bodyPr>
          <a:lstStyle/>
          <a:p>
            <a:r>
              <a:rPr lang="en-CA" dirty="0"/>
              <a:t>Management tools:</a:t>
            </a:r>
          </a:p>
          <a:p>
            <a:pPr lvl="1"/>
            <a:r>
              <a:rPr lang="en-CA" dirty="0"/>
              <a:t>CloudWatch: monitoring service</a:t>
            </a:r>
          </a:p>
          <a:p>
            <a:pPr lvl="1"/>
            <a:r>
              <a:rPr lang="en-CA" dirty="0"/>
              <a:t>CloudFormation: a way of scripting infrastructure </a:t>
            </a:r>
          </a:p>
          <a:p>
            <a:pPr lvl="1"/>
            <a:r>
              <a:rPr lang="en-CA" dirty="0" err="1"/>
              <a:t>CloudTrial</a:t>
            </a:r>
            <a:r>
              <a:rPr lang="en-CA" dirty="0"/>
              <a:t>:  to log changes to your AWS environment.</a:t>
            </a:r>
          </a:p>
          <a:p>
            <a:pPr lvl="1"/>
            <a:r>
              <a:rPr lang="en-CA" dirty="0"/>
              <a:t>Config: Monitors the configuration of your entire AWS environment and it has like point in time snapshot.</a:t>
            </a:r>
          </a:p>
          <a:p>
            <a:pPr lvl="1"/>
            <a:r>
              <a:rPr lang="en-CA" dirty="0" err="1"/>
              <a:t>OpsWork</a:t>
            </a:r>
            <a:r>
              <a:rPr lang="en-CA" dirty="0"/>
              <a:t>: similar to Beanstalk using chef and puppet for automating and configuration of environment.</a:t>
            </a:r>
          </a:p>
          <a:p>
            <a:pPr lvl="1"/>
            <a:r>
              <a:rPr lang="en-CA" dirty="0"/>
              <a:t>Service catalog: for governance and compliance services requirements. </a:t>
            </a:r>
          </a:p>
          <a:p>
            <a:pPr lvl="1"/>
            <a:r>
              <a:rPr lang="en-CA" dirty="0"/>
              <a:t>System manager: an interface for managing your AWS resources.</a:t>
            </a:r>
          </a:p>
          <a:p>
            <a:pPr lvl="1"/>
            <a:r>
              <a:rPr lang="en-CA" dirty="0"/>
              <a:t>Trusted advisor</a:t>
            </a:r>
          </a:p>
          <a:p>
            <a:pPr lvl="1"/>
            <a:r>
              <a:rPr lang="en-CA" dirty="0"/>
              <a:t>Managed services</a:t>
            </a:r>
          </a:p>
          <a:p>
            <a:r>
              <a:rPr lang="en-CA" dirty="0"/>
              <a:t>Media Services:</a:t>
            </a:r>
          </a:p>
          <a:p>
            <a:pPr lvl="1"/>
            <a:r>
              <a:rPr lang="en-CA" dirty="0"/>
              <a:t>Elastic Transcoder</a:t>
            </a:r>
          </a:p>
          <a:p>
            <a:pPr lvl="1"/>
            <a:r>
              <a:rPr lang="en-CA" dirty="0"/>
              <a:t>Media converter-  file based video transcoding service with broadcast grade features.</a:t>
            </a:r>
          </a:p>
          <a:p>
            <a:pPr lvl="1"/>
            <a:r>
              <a:rPr lang="en-CA" dirty="0" err="1"/>
              <a:t>MediaLive</a:t>
            </a:r>
            <a:r>
              <a:rPr lang="en-CA" dirty="0"/>
              <a:t>- broadcast alive video processing (create video streaming to deliver to broadcast TVs,…)</a:t>
            </a:r>
          </a:p>
          <a:p>
            <a:pPr lvl="1"/>
            <a:r>
              <a:rPr lang="en-CA" dirty="0" err="1"/>
              <a:t>MediaPackage</a:t>
            </a:r>
            <a:r>
              <a:rPr lang="en-CA" dirty="0"/>
              <a:t>: prepare and protect videos for delivery over the internet.</a:t>
            </a:r>
          </a:p>
          <a:p>
            <a:pPr lvl="1"/>
            <a:r>
              <a:rPr lang="en-CA" dirty="0" err="1"/>
              <a:t>MediaStore</a:t>
            </a:r>
            <a:r>
              <a:rPr lang="en-CA" dirty="0"/>
              <a:t>: to store your media.</a:t>
            </a:r>
          </a:p>
          <a:p>
            <a:pPr lvl="1"/>
            <a:r>
              <a:rPr lang="en-CA" dirty="0" err="1"/>
              <a:t>MediaTailor</a:t>
            </a:r>
            <a:r>
              <a:rPr lang="en-CA" dirty="0"/>
              <a:t>: for advertising into video streaming.</a:t>
            </a:r>
          </a:p>
          <a:p>
            <a:endParaRPr lang="en-CA" dirty="0"/>
          </a:p>
        </p:txBody>
      </p:sp>
    </p:spTree>
    <p:extLst>
      <p:ext uri="{BB962C8B-B14F-4D97-AF65-F5344CB8AC3E}">
        <p14:creationId xmlns:p14="http://schemas.microsoft.com/office/powerpoint/2010/main" val="171835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256DC-6BEA-4866-90A2-81DB21DD84C4}"/>
              </a:ext>
            </a:extLst>
          </p:cNvPr>
          <p:cNvSpPr>
            <a:spLocks noGrp="1"/>
          </p:cNvSpPr>
          <p:nvPr>
            <p:ph type="title"/>
          </p:nvPr>
        </p:nvSpPr>
        <p:spPr/>
        <p:txBody>
          <a:bodyPr/>
          <a:lstStyle/>
          <a:p>
            <a:r>
              <a:rPr lang="en-CA" dirty="0"/>
              <a:t>AWS – cont.</a:t>
            </a:r>
          </a:p>
        </p:txBody>
      </p:sp>
      <p:sp>
        <p:nvSpPr>
          <p:cNvPr id="3" name="Content Placeholder 2">
            <a:extLst>
              <a:ext uri="{FF2B5EF4-FFF2-40B4-BE49-F238E27FC236}">
                <a16:creationId xmlns:a16="http://schemas.microsoft.com/office/drawing/2014/main" id="{284E37A8-3353-4043-83A5-E29311F49BF7}"/>
              </a:ext>
            </a:extLst>
          </p:cNvPr>
          <p:cNvSpPr>
            <a:spLocks noGrp="1"/>
          </p:cNvSpPr>
          <p:nvPr>
            <p:ph idx="1"/>
          </p:nvPr>
        </p:nvSpPr>
        <p:spPr/>
        <p:txBody>
          <a:bodyPr numCol="2">
            <a:normAutofit fontScale="92500" lnSpcReduction="10000"/>
          </a:bodyPr>
          <a:lstStyle/>
          <a:p>
            <a:r>
              <a:rPr lang="en-CA" dirty="0"/>
              <a:t>Machine learning:</a:t>
            </a:r>
          </a:p>
          <a:p>
            <a:pPr lvl="1"/>
            <a:r>
              <a:rPr lang="en-CA" dirty="0" err="1"/>
              <a:t>SageMaker</a:t>
            </a:r>
            <a:r>
              <a:rPr lang="en-CA" dirty="0"/>
              <a:t>: for deep learning.</a:t>
            </a:r>
          </a:p>
          <a:p>
            <a:pPr lvl="1"/>
            <a:r>
              <a:rPr lang="en-CA" dirty="0"/>
              <a:t>Comprehend: sentiment analytics.</a:t>
            </a:r>
          </a:p>
          <a:p>
            <a:pPr lvl="1"/>
            <a:r>
              <a:rPr lang="en-CA" dirty="0" err="1"/>
              <a:t>DeepLens</a:t>
            </a:r>
            <a:r>
              <a:rPr lang="en-CA" dirty="0"/>
              <a:t>:  web camera.</a:t>
            </a:r>
          </a:p>
          <a:p>
            <a:pPr lvl="1"/>
            <a:r>
              <a:rPr lang="en-CA" dirty="0"/>
              <a:t>Lex: it powers Amazon Alexa, it is a way of communicating the customers (chatting).</a:t>
            </a:r>
          </a:p>
          <a:p>
            <a:pPr lvl="0"/>
            <a:r>
              <a:rPr lang="en-CA" dirty="0"/>
              <a:t>Machine learning</a:t>
            </a:r>
          </a:p>
          <a:p>
            <a:pPr lvl="1"/>
            <a:r>
              <a:rPr lang="en-CA" dirty="0"/>
              <a:t>Polly: text to speech.</a:t>
            </a:r>
          </a:p>
          <a:p>
            <a:pPr lvl="1"/>
            <a:r>
              <a:rPr lang="en-CA" dirty="0" err="1"/>
              <a:t>Rekognition</a:t>
            </a:r>
            <a:r>
              <a:rPr lang="en-CA" dirty="0"/>
              <a:t>: recognition of video and image.</a:t>
            </a:r>
          </a:p>
          <a:p>
            <a:pPr lvl="1"/>
            <a:r>
              <a:rPr lang="en-CA" dirty="0"/>
              <a:t>Amazon translates.</a:t>
            </a:r>
          </a:p>
          <a:p>
            <a:pPr lvl="1"/>
            <a:r>
              <a:rPr lang="en-CA" dirty="0"/>
              <a:t>Amazon transcript.</a:t>
            </a:r>
          </a:p>
          <a:p>
            <a:r>
              <a:rPr lang="en-CA" dirty="0"/>
              <a:t>Analytic</a:t>
            </a:r>
          </a:p>
          <a:p>
            <a:pPr lvl="1"/>
            <a:r>
              <a:rPr lang="en-CA" dirty="0"/>
              <a:t>Athena</a:t>
            </a:r>
          </a:p>
          <a:p>
            <a:pPr lvl="1"/>
            <a:r>
              <a:rPr lang="en-CA" dirty="0"/>
              <a:t> </a:t>
            </a:r>
            <a:r>
              <a:rPr lang="en-CA" dirty="0" err="1"/>
              <a:t>ClouSearch</a:t>
            </a:r>
            <a:endParaRPr lang="en-CA" dirty="0"/>
          </a:p>
          <a:p>
            <a:pPr lvl="1"/>
            <a:r>
              <a:rPr lang="en-CA" dirty="0" err="1"/>
              <a:t>ElasticSearch</a:t>
            </a:r>
            <a:endParaRPr lang="en-CA" dirty="0"/>
          </a:p>
          <a:p>
            <a:pPr lvl="1"/>
            <a:r>
              <a:rPr lang="en-CA" dirty="0"/>
              <a:t>EMR</a:t>
            </a:r>
          </a:p>
          <a:p>
            <a:pPr lvl="1"/>
            <a:r>
              <a:rPr lang="en-CA" dirty="0"/>
              <a:t>Kinesis</a:t>
            </a:r>
          </a:p>
          <a:p>
            <a:pPr lvl="1"/>
            <a:r>
              <a:rPr lang="en-CA" dirty="0"/>
              <a:t>Kinesis video streaming (social media, …)</a:t>
            </a:r>
          </a:p>
          <a:p>
            <a:pPr lvl="1"/>
            <a:r>
              <a:rPr lang="en-CA" dirty="0"/>
              <a:t>Business intelligence tool.</a:t>
            </a:r>
          </a:p>
          <a:p>
            <a:pPr lvl="1"/>
            <a:r>
              <a:rPr lang="en-CA" dirty="0"/>
              <a:t>Data Pipeline: data movement</a:t>
            </a:r>
          </a:p>
          <a:p>
            <a:pPr lvl="1"/>
            <a:r>
              <a:rPr lang="en-CA" dirty="0"/>
              <a:t>Glue: ETAL tools</a:t>
            </a:r>
          </a:p>
          <a:p>
            <a:endParaRPr lang="en-CA" dirty="0"/>
          </a:p>
        </p:txBody>
      </p:sp>
    </p:spTree>
    <p:extLst>
      <p:ext uri="{BB962C8B-B14F-4D97-AF65-F5344CB8AC3E}">
        <p14:creationId xmlns:p14="http://schemas.microsoft.com/office/powerpoint/2010/main" val="396096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1F21A-0662-459F-9B11-C2C27C58ED8C}"/>
              </a:ext>
            </a:extLst>
          </p:cNvPr>
          <p:cNvSpPr>
            <a:spLocks noGrp="1"/>
          </p:cNvSpPr>
          <p:nvPr>
            <p:ph type="title"/>
          </p:nvPr>
        </p:nvSpPr>
        <p:spPr/>
        <p:txBody>
          <a:bodyPr/>
          <a:lstStyle/>
          <a:p>
            <a:r>
              <a:rPr lang="en-CA" dirty="0"/>
              <a:t>AWS- </a:t>
            </a:r>
            <a:r>
              <a:rPr lang="en-CA" dirty="0" err="1"/>
              <a:t>cont</a:t>
            </a:r>
            <a:endParaRPr lang="en-CA" dirty="0"/>
          </a:p>
        </p:txBody>
      </p:sp>
      <p:sp>
        <p:nvSpPr>
          <p:cNvPr id="3" name="Content Placeholder 2">
            <a:extLst>
              <a:ext uri="{FF2B5EF4-FFF2-40B4-BE49-F238E27FC236}">
                <a16:creationId xmlns:a16="http://schemas.microsoft.com/office/drawing/2014/main" id="{8977E94F-3755-4249-BD19-656B9BA62524}"/>
              </a:ext>
            </a:extLst>
          </p:cNvPr>
          <p:cNvSpPr>
            <a:spLocks noGrp="1"/>
          </p:cNvSpPr>
          <p:nvPr>
            <p:ph idx="1"/>
          </p:nvPr>
        </p:nvSpPr>
        <p:spPr>
          <a:xfrm>
            <a:off x="1706880" y="1383618"/>
            <a:ext cx="6515101" cy="3143250"/>
          </a:xfrm>
        </p:spPr>
        <p:txBody>
          <a:bodyPr numCol="2">
            <a:normAutofit fontScale="92500" lnSpcReduction="10000"/>
          </a:bodyPr>
          <a:lstStyle/>
          <a:p>
            <a:r>
              <a:rPr lang="en-CA" dirty="0"/>
              <a:t>Mobile services:</a:t>
            </a:r>
          </a:p>
          <a:p>
            <a:pPr lvl="1"/>
            <a:r>
              <a:rPr lang="en-CA" dirty="0"/>
              <a:t>Mobile hub</a:t>
            </a:r>
          </a:p>
          <a:p>
            <a:pPr lvl="1"/>
            <a:r>
              <a:rPr lang="en-CA" dirty="0"/>
              <a:t>Pinpoint (Push notification)</a:t>
            </a:r>
          </a:p>
          <a:p>
            <a:pPr lvl="1"/>
            <a:r>
              <a:rPr lang="en-CA" dirty="0"/>
              <a:t>AWS AppSync</a:t>
            </a:r>
          </a:p>
          <a:p>
            <a:pPr lvl="1"/>
            <a:r>
              <a:rPr lang="en-CA" dirty="0"/>
              <a:t>Device Farm (testing)</a:t>
            </a:r>
          </a:p>
          <a:p>
            <a:pPr lvl="1"/>
            <a:r>
              <a:rPr lang="en-CA" dirty="0"/>
              <a:t>Mobil analytics.</a:t>
            </a:r>
          </a:p>
          <a:p>
            <a:r>
              <a:rPr lang="en-CA" dirty="0"/>
              <a:t>AR/VR</a:t>
            </a:r>
          </a:p>
          <a:p>
            <a:r>
              <a:rPr lang="en-CA" dirty="0"/>
              <a:t>Application integration:</a:t>
            </a:r>
          </a:p>
          <a:p>
            <a:pPr lvl="1"/>
            <a:r>
              <a:rPr lang="en-CA" dirty="0"/>
              <a:t>Step function: to manage your different Lambda functions.</a:t>
            </a:r>
          </a:p>
          <a:p>
            <a:pPr lvl="1"/>
            <a:r>
              <a:rPr lang="en-CA" dirty="0"/>
              <a:t>Amazon MQ:  to do massage Queue.</a:t>
            </a:r>
          </a:p>
          <a:p>
            <a:pPr lvl="1"/>
            <a:r>
              <a:rPr lang="en-CA" dirty="0"/>
              <a:t>SNS: notification service e.g. billing alarm</a:t>
            </a:r>
          </a:p>
          <a:p>
            <a:pPr lvl="1"/>
            <a:r>
              <a:rPr lang="en-CA" dirty="0"/>
              <a:t>SQS: for decoupling infrastructure.</a:t>
            </a:r>
          </a:p>
          <a:p>
            <a:pPr lvl="1"/>
            <a:r>
              <a:rPr lang="en-CA" dirty="0"/>
              <a:t>SWF:  simple workflow service.</a:t>
            </a:r>
          </a:p>
          <a:p>
            <a:r>
              <a:rPr lang="en-CA" dirty="0"/>
              <a:t>Customer engagement: </a:t>
            </a:r>
          </a:p>
          <a:p>
            <a:pPr lvl="1"/>
            <a:r>
              <a:rPr lang="en-CA" dirty="0"/>
              <a:t>Amazon Connect: </a:t>
            </a:r>
          </a:p>
          <a:p>
            <a:pPr lvl="1"/>
            <a:r>
              <a:rPr lang="en-CA" dirty="0"/>
              <a:t>Amazon Simple email service</a:t>
            </a:r>
          </a:p>
          <a:p>
            <a:endParaRPr lang="en-CA" dirty="0"/>
          </a:p>
        </p:txBody>
      </p:sp>
    </p:spTree>
    <p:extLst>
      <p:ext uri="{BB962C8B-B14F-4D97-AF65-F5344CB8AC3E}">
        <p14:creationId xmlns:p14="http://schemas.microsoft.com/office/powerpoint/2010/main" val="276276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1C31-2DD1-4DDA-A9E2-DD1E56ED06D4}"/>
              </a:ext>
            </a:extLst>
          </p:cNvPr>
          <p:cNvSpPr>
            <a:spLocks noGrp="1"/>
          </p:cNvSpPr>
          <p:nvPr>
            <p:ph type="title"/>
          </p:nvPr>
        </p:nvSpPr>
        <p:spPr/>
        <p:txBody>
          <a:bodyPr/>
          <a:lstStyle/>
          <a:p>
            <a:r>
              <a:rPr lang="en-CA" dirty="0"/>
              <a:t>Challenge</a:t>
            </a:r>
          </a:p>
        </p:txBody>
      </p:sp>
      <p:sp>
        <p:nvSpPr>
          <p:cNvPr id="4" name="Rectangle 3">
            <a:extLst>
              <a:ext uri="{FF2B5EF4-FFF2-40B4-BE49-F238E27FC236}">
                <a16:creationId xmlns:a16="http://schemas.microsoft.com/office/drawing/2014/main" id="{6E5DC4A7-95B6-4208-BD7D-6B7FD5DF8042}"/>
              </a:ext>
            </a:extLst>
          </p:cNvPr>
          <p:cNvSpPr/>
          <p:nvPr/>
        </p:nvSpPr>
        <p:spPr>
          <a:xfrm>
            <a:off x="1783079" y="1283107"/>
            <a:ext cx="6052727" cy="1754326"/>
          </a:xfrm>
          <a:prstGeom prst="rect">
            <a:avLst/>
          </a:prstGeom>
        </p:spPr>
        <p:txBody>
          <a:bodyPr wrap="square">
            <a:spAutoFit/>
          </a:bodyPr>
          <a:lstStyle/>
          <a:p>
            <a:r>
              <a:rPr lang="en-US" dirty="0">
                <a:latin typeface="Roboto-Regular"/>
              </a:rPr>
              <a:t>“By 2020, some 50 billion smart</a:t>
            </a:r>
          </a:p>
          <a:p>
            <a:r>
              <a:rPr lang="en-US" dirty="0">
                <a:latin typeface="Roboto-Regular"/>
              </a:rPr>
              <a:t>devices will be connected, along with</a:t>
            </a:r>
          </a:p>
          <a:p>
            <a:r>
              <a:rPr lang="en-US" dirty="0">
                <a:latin typeface="Roboto-Regular"/>
              </a:rPr>
              <a:t>additional billions of smart sensors,</a:t>
            </a:r>
          </a:p>
          <a:p>
            <a:r>
              <a:rPr lang="en-US" dirty="0">
                <a:latin typeface="Roboto-Regular"/>
              </a:rPr>
              <a:t>ensuring that the </a:t>
            </a:r>
            <a:r>
              <a:rPr lang="en-US" b="1" dirty="0">
                <a:latin typeface="Roboto-Bold"/>
              </a:rPr>
              <a:t>global supply of data</a:t>
            </a:r>
          </a:p>
          <a:p>
            <a:r>
              <a:rPr lang="en-US" b="1" dirty="0">
                <a:latin typeface="Roboto-Bold"/>
              </a:rPr>
              <a:t>will continue to more than double</a:t>
            </a:r>
          </a:p>
          <a:p>
            <a:r>
              <a:rPr lang="en-CA" b="1" dirty="0">
                <a:latin typeface="Roboto-Bold"/>
              </a:rPr>
              <a:t>every two years</a:t>
            </a:r>
            <a:r>
              <a:rPr lang="en-CA" dirty="0">
                <a:latin typeface="Roboto-Regular"/>
              </a:rPr>
              <a:t>”</a:t>
            </a:r>
            <a:endParaRPr lang="en-CA" dirty="0"/>
          </a:p>
        </p:txBody>
      </p:sp>
      <p:sp>
        <p:nvSpPr>
          <p:cNvPr id="5" name="Rectangle 4">
            <a:extLst>
              <a:ext uri="{FF2B5EF4-FFF2-40B4-BE49-F238E27FC236}">
                <a16:creationId xmlns:a16="http://schemas.microsoft.com/office/drawing/2014/main" id="{8FE7AAAD-9F3C-411F-842D-9D8D59B10B90}"/>
              </a:ext>
            </a:extLst>
          </p:cNvPr>
          <p:cNvSpPr/>
          <p:nvPr/>
        </p:nvSpPr>
        <p:spPr>
          <a:xfrm>
            <a:off x="1783080" y="3764965"/>
            <a:ext cx="4572000" cy="646331"/>
          </a:xfrm>
          <a:prstGeom prst="rect">
            <a:avLst/>
          </a:prstGeom>
        </p:spPr>
        <p:txBody>
          <a:bodyPr>
            <a:spAutoFit/>
          </a:bodyPr>
          <a:lstStyle/>
          <a:p>
            <a:r>
              <a:rPr lang="en-US" dirty="0">
                <a:latin typeface="Roboto-Regular"/>
              </a:rPr>
              <a:t>… and only about 1% of the data generated </a:t>
            </a:r>
            <a:r>
              <a:rPr lang="en-CA" b="1" dirty="0">
                <a:latin typeface="Roboto-Bold"/>
              </a:rPr>
              <a:t>today is actually analyzed</a:t>
            </a:r>
            <a:endParaRPr lang="en-CA" dirty="0"/>
          </a:p>
        </p:txBody>
      </p:sp>
    </p:spTree>
    <p:extLst>
      <p:ext uri="{BB962C8B-B14F-4D97-AF65-F5344CB8AC3E}">
        <p14:creationId xmlns:p14="http://schemas.microsoft.com/office/powerpoint/2010/main" val="19319145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BB6D-6254-4E47-81CD-736D37E9D8BD}"/>
              </a:ext>
            </a:extLst>
          </p:cNvPr>
          <p:cNvSpPr>
            <a:spLocks noGrp="1"/>
          </p:cNvSpPr>
          <p:nvPr>
            <p:ph type="title"/>
          </p:nvPr>
        </p:nvSpPr>
        <p:spPr/>
        <p:txBody>
          <a:bodyPr/>
          <a:lstStyle/>
          <a:p>
            <a:r>
              <a:rPr lang="en-CA" dirty="0"/>
              <a:t>AWS- cont.</a:t>
            </a:r>
          </a:p>
        </p:txBody>
      </p:sp>
      <p:sp>
        <p:nvSpPr>
          <p:cNvPr id="3" name="Content Placeholder 2">
            <a:extLst>
              <a:ext uri="{FF2B5EF4-FFF2-40B4-BE49-F238E27FC236}">
                <a16:creationId xmlns:a16="http://schemas.microsoft.com/office/drawing/2014/main" id="{5F4FC95A-3E58-4C03-86A8-ED5A77E796BF}"/>
              </a:ext>
            </a:extLst>
          </p:cNvPr>
          <p:cNvSpPr>
            <a:spLocks noGrp="1"/>
          </p:cNvSpPr>
          <p:nvPr>
            <p:ph idx="1"/>
          </p:nvPr>
        </p:nvSpPr>
        <p:spPr/>
        <p:txBody>
          <a:bodyPr numCol="2">
            <a:normAutofit/>
          </a:bodyPr>
          <a:lstStyle/>
          <a:p>
            <a:r>
              <a:rPr lang="en-CA" dirty="0"/>
              <a:t>Business productivity:</a:t>
            </a:r>
          </a:p>
          <a:p>
            <a:pPr lvl="1"/>
            <a:r>
              <a:rPr lang="en-CA" dirty="0"/>
              <a:t>Alexa for business; dial to meeting room</a:t>
            </a:r>
          </a:p>
          <a:p>
            <a:pPr lvl="1"/>
            <a:r>
              <a:rPr lang="en-CA" dirty="0"/>
              <a:t>Chime:  like google hangout or zoom meeting, record meeting</a:t>
            </a:r>
          </a:p>
          <a:p>
            <a:pPr lvl="1"/>
            <a:r>
              <a:rPr lang="en-CA" dirty="0"/>
              <a:t>Work Docs: like </a:t>
            </a:r>
            <a:r>
              <a:rPr lang="en-CA" dirty="0" err="1"/>
              <a:t>dropbox</a:t>
            </a:r>
            <a:r>
              <a:rPr lang="en-CA" dirty="0"/>
              <a:t> for work related documents</a:t>
            </a:r>
          </a:p>
          <a:p>
            <a:pPr lvl="1"/>
            <a:r>
              <a:rPr lang="en-CA" dirty="0" err="1"/>
              <a:t>WorkMail</a:t>
            </a:r>
            <a:r>
              <a:rPr lang="en-CA" dirty="0"/>
              <a:t>: like Microsoft office 365.</a:t>
            </a:r>
          </a:p>
          <a:p>
            <a:r>
              <a:rPr lang="en-CA" dirty="0" err="1"/>
              <a:t>Deskop</a:t>
            </a:r>
            <a:r>
              <a:rPr lang="en-CA" dirty="0"/>
              <a:t> and app streaming:</a:t>
            </a:r>
          </a:p>
          <a:p>
            <a:pPr lvl="1"/>
            <a:r>
              <a:rPr lang="en-CA" dirty="0"/>
              <a:t>workspaces</a:t>
            </a:r>
          </a:p>
          <a:p>
            <a:pPr lvl="1"/>
            <a:r>
              <a:rPr lang="en-CA" dirty="0"/>
              <a:t> </a:t>
            </a:r>
            <a:r>
              <a:rPr lang="en-CA" dirty="0" err="1"/>
              <a:t>appSream</a:t>
            </a:r>
            <a:r>
              <a:rPr lang="en-CA" dirty="0"/>
              <a:t> 2.0</a:t>
            </a:r>
          </a:p>
          <a:p>
            <a:r>
              <a:rPr lang="en-CA" dirty="0"/>
              <a:t>IOT</a:t>
            </a:r>
          </a:p>
          <a:p>
            <a:pPr lvl="1"/>
            <a:r>
              <a:rPr lang="en-CA" dirty="0" err="1"/>
              <a:t>Iot</a:t>
            </a:r>
            <a:endParaRPr lang="en-CA" dirty="0"/>
          </a:p>
          <a:p>
            <a:pPr lvl="1"/>
            <a:r>
              <a:rPr lang="en-CA" dirty="0"/>
              <a:t>IoT Device management</a:t>
            </a:r>
          </a:p>
          <a:p>
            <a:pPr lvl="1"/>
            <a:r>
              <a:rPr lang="en-CA" dirty="0"/>
              <a:t>Amazon </a:t>
            </a:r>
            <a:r>
              <a:rPr lang="en-CA" dirty="0" err="1"/>
              <a:t>FreeRTOS</a:t>
            </a:r>
            <a:endParaRPr lang="en-CA" dirty="0"/>
          </a:p>
          <a:p>
            <a:pPr lvl="1"/>
            <a:r>
              <a:rPr lang="en-CA" dirty="0"/>
              <a:t>Greengrass</a:t>
            </a:r>
          </a:p>
          <a:p>
            <a:r>
              <a:rPr lang="en-CA" dirty="0"/>
              <a:t>Game development:</a:t>
            </a:r>
          </a:p>
          <a:p>
            <a:pPr lvl="1"/>
            <a:r>
              <a:rPr lang="en-CA" dirty="0" err="1"/>
              <a:t>gameLift</a:t>
            </a:r>
            <a:endParaRPr lang="en-CA" dirty="0"/>
          </a:p>
          <a:p>
            <a:endParaRPr lang="en-CA" dirty="0"/>
          </a:p>
        </p:txBody>
      </p:sp>
    </p:spTree>
    <p:extLst>
      <p:ext uri="{BB962C8B-B14F-4D97-AF65-F5344CB8AC3E}">
        <p14:creationId xmlns:p14="http://schemas.microsoft.com/office/powerpoint/2010/main" val="908714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rot="16200000">
            <a:off x="-842125" y="4036706"/>
            <a:ext cx="2041930" cy="256685"/>
          </a:xfrm>
          <a:prstGeom prst="rect">
            <a:avLst/>
          </a:prstGeom>
          <a:noFill/>
        </p:spPr>
        <p:txBody>
          <a:bodyPr wrap="none" lIns="134416" tIns="107534" rIns="134416" bIns="107534" rtlCol="0">
            <a:noAutofit/>
          </a:bodyPr>
          <a:lstStyle/>
          <a:p>
            <a:pPr defTabSz="685272">
              <a:lnSpc>
                <a:spcPct val="90000"/>
              </a:lnSpc>
              <a:spcAft>
                <a:spcPts val="441"/>
              </a:spcAft>
              <a:defRPr/>
            </a:pPr>
            <a:r>
              <a:rPr lang="de-DE" sz="2099" dirty="0">
                <a:solidFill>
                  <a:srgbClr val="FFFFFF">
                    <a:lumMod val="50000"/>
                  </a:srgbClr>
                </a:solidFill>
                <a:latin typeface="Segoe UI Light"/>
              </a:rPr>
              <a:t>http://azureplatform.azurewebsites.net/</a:t>
            </a:r>
            <a:endParaRPr lang="en-US" sz="2099" dirty="0">
              <a:solidFill>
                <a:srgbClr val="FFFFFF">
                  <a:lumMod val="50000"/>
                </a:srgbClr>
              </a:solidFill>
              <a:latin typeface="Segoe UI Light"/>
            </a:endParaRPr>
          </a:p>
        </p:txBody>
      </p:sp>
      <p:pic>
        <p:nvPicPr>
          <p:cNvPr id="7" name="Picture 6"/>
          <p:cNvPicPr>
            <a:picLocks noChangeAspect="1"/>
          </p:cNvPicPr>
          <p:nvPr/>
        </p:nvPicPr>
        <p:blipFill>
          <a:blip r:embed="rId3"/>
          <a:stretch>
            <a:fillRect/>
          </a:stretch>
        </p:blipFill>
        <p:spPr>
          <a:xfrm>
            <a:off x="723118" y="3288831"/>
            <a:ext cx="2263979" cy="1228405"/>
          </a:xfrm>
          <a:prstGeom prst="rect">
            <a:avLst/>
          </a:prstGeom>
        </p:spPr>
      </p:pic>
      <p:pic>
        <p:nvPicPr>
          <p:cNvPr id="8" name="Picture 7"/>
          <p:cNvPicPr>
            <a:picLocks noChangeAspect="1"/>
          </p:cNvPicPr>
          <p:nvPr/>
        </p:nvPicPr>
        <p:blipFill>
          <a:blip r:embed="rId4"/>
          <a:stretch>
            <a:fillRect/>
          </a:stretch>
        </p:blipFill>
        <p:spPr>
          <a:xfrm>
            <a:off x="729665" y="1673288"/>
            <a:ext cx="2231841" cy="1581929"/>
          </a:xfrm>
          <a:prstGeom prst="rect">
            <a:avLst/>
          </a:prstGeom>
        </p:spPr>
      </p:pic>
      <p:pic>
        <p:nvPicPr>
          <p:cNvPr id="9" name="Picture 8"/>
          <p:cNvPicPr>
            <a:picLocks noChangeAspect="1"/>
          </p:cNvPicPr>
          <p:nvPr/>
        </p:nvPicPr>
        <p:blipFill>
          <a:blip r:embed="rId5"/>
          <a:stretch>
            <a:fillRect/>
          </a:stretch>
        </p:blipFill>
        <p:spPr>
          <a:xfrm>
            <a:off x="739189" y="107995"/>
            <a:ext cx="2217557" cy="1571216"/>
          </a:xfrm>
          <a:prstGeom prst="rect">
            <a:avLst/>
          </a:prstGeom>
        </p:spPr>
      </p:pic>
      <p:pic>
        <p:nvPicPr>
          <p:cNvPr id="23" name="Picture 22"/>
          <p:cNvPicPr>
            <a:picLocks noChangeAspect="1"/>
          </p:cNvPicPr>
          <p:nvPr/>
        </p:nvPicPr>
        <p:blipFill rotWithShape="1">
          <a:blip r:embed="rId6"/>
          <a:srcRect b="7848"/>
          <a:stretch/>
        </p:blipFill>
        <p:spPr>
          <a:xfrm>
            <a:off x="727879" y="4583898"/>
            <a:ext cx="7688245" cy="523225"/>
          </a:xfrm>
          <a:prstGeom prst="rect">
            <a:avLst/>
          </a:prstGeom>
        </p:spPr>
      </p:pic>
      <p:pic>
        <p:nvPicPr>
          <p:cNvPr id="19" name="Picture 18"/>
          <p:cNvPicPr>
            <a:picLocks noChangeAspect="1"/>
          </p:cNvPicPr>
          <p:nvPr/>
        </p:nvPicPr>
        <p:blipFill>
          <a:blip r:embed="rId7"/>
          <a:stretch>
            <a:fillRect/>
          </a:stretch>
        </p:blipFill>
        <p:spPr>
          <a:xfrm>
            <a:off x="6168214" y="80329"/>
            <a:ext cx="2217557" cy="1571216"/>
          </a:xfrm>
          <a:prstGeom prst="rect">
            <a:avLst/>
          </a:prstGeom>
        </p:spPr>
      </p:pic>
      <p:pic>
        <p:nvPicPr>
          <p:cNvPr id="20" name="Picture 19"/>
          <p:cNvPicPr>
            <a:picLocks noChangeAspect="1"/>
          </p:cNvPicPr>
          <p:nvPr/>
        </p:nvPicPr>
        <p:blipFill>
          <a:blip r:embed="rId8"/>
          <a:stretch>
            <a:fillRect/>
          </a:stretch>
        </p:blipFill>
        <p:spPr>
          <a:xfrm>
            <a:off x="6172975" y="1681592"/>
            <a:ext cx="2263979" cy="1246260"/>
          </a:xfrm>
          <a:prstGeom prst="rect">
            <a:avLst/>
          </a:prstGeom>
        </p:spPr>
      </p:pic>
      <p:pic>
        <p:nvPicPr>
          <p:cNvPr id="21" name="Picture 20"/>
          <p:cNvPicPr>
            <a:picLocks noChangeAspect="1"/>
          </p:cNvPicPr>
          <p:nvPr/>
        </p:nvPicPr>
        <p:blipFill>
          <a:blip r:embed="rId9"/>
          <a:stretch>
            <a:fillRect/>
          </a:stretch>
        </p:blipFill>
        <p:spPr>
          <a:xfrm>
            <a:off x="6185919" y="2961841"/>
            <a:ext cx="2206844" cy="1585499"/>
          </a:xfrm>
          <a:prstGeom prst="rect">
            <a:avLst/>
          </a:prstGeom>
        </p:spPr>
      </p:pic>
      <p:pic>
        <p:nvPicPr>
          <p:cNvPr id="14" name="Picture 13"/>
          <p:cNvPicPr>
            <a:picLocks noChangeAspect="1"/>
          </p:cNvPicPr>
          <p:nvPr/>
        </p:nvPicPr>
        <p:blipFill>
          <a:blip r:embed="rId10"/>
          <a:stretch>
            <a:fillRect/>
          </a:stretch>
        </p:blipFill>
        <p:spPr>
          <a:xfrm>
            <a:off x="3476240" y="84848"/>
            <a:ext cx="2228270" cy="1599783"/>
          </a:xfrm>
          <a:prstGeom prst="rect">
            <a:avLst/>
          </a:prstGeom>
        </p:spPr>
      </p:pic>
      <p:pic>
        <p:nvPicPr>
          <p:cNvPr id="15" name="Picture 14"/>
          <p:cNvPicPr>
            <a:picLocks noChangeAspect="1"/>
          </p:cNvPicPr>
          <p:nvPr/>
        </p:nvPicPr>
        <p:blipFill>
          <a:blip r:embed="rId11"/>
          <a:stretch>
            <a:fillRect/>
          </a:stretch>
        </p:blipFill>
        <p:spPr>
          <a:xfrm>
            <a:off x="3479812" y="1679870"/>
            <a:ext cx="2221128" cy="1267686"/>
          </a:xfrm>
          <a:prstGeom prst="rect">
            <a:avLst/>
          </a:prstGeom>
        </p:spPr>
      </p:pic>
      <p:pic>
        <p:nvPicPr>
          <p:cNvPr id="18" name="Picture 17"/>
          <p:cNvPicPr>
            <a:picLocks noChangeAspect="1"/>
          </p:cNvPicPr>
          <p:nvPr/>
        </p:nvPicPr>
        <p:blipFill>
          <a:blip r:embed="rId12"/>
          <a:stretch>
            <a:fillRect/>
          </a:stretch>
        </p:blipFill>
        <p:spPr>
          <a:xfrm>
            <a:off x="3475050" y="2942794"/>
            <a:ext cx="2235412" cy="1603355"/>
          </a:xfrm>
          <a:prstGeom prst="rect">
            <a:avLst/>
          </a:prstGeom>
        </p:spPr>
      </p:pic>
    </p:spTree>
    <p:extLst>
      <p:ext uri="{BB962C8B-B14F-4D97-AF65-F5344CB8AC3E}">
        <p14:creationId xmlns:p14="http://schemas.microsoft.com/office/powerpoint/2010/main" val="153667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nvPr>
        </p:nvGraphicFramePr>
        <p:xfrm>
          <a:off x="629677" y="1369531"/>
          <a:ext cx="7884647" cy="3175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112729" y="2957446"/>
            <a:ext cx="6918543" cy="84490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347">
              <a:defRPr/>
            </a:pPr>
            <a:endParaRPr lang="en-US" sz="1349">
              <a:solidFill>
                <a:srgbClr val="FFFFFF"/>
              </a:solidFill>
              <a:latin typeface="Segoe UI Semilight"/>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047085" y="3802352"/>
            <a:ext cx="1127672" cy="299954"/>
          </a:xfrm>
          <a:prstGeom prst="rect">
            <a:avLst/>
          </a:prstGeom>
          <a:noFill/>
        </p:spPr>
        <p:txBody>
          <a:bodyPr wrap="square" rtlCol="0">
            <a:spAutoFit/>
          </a:bodyPr>
          <a:lstStyle/>
          <a:p>
            <a:pPr defTabSz="699347">
              <a:defRPr/>
            </a:pPr>
            <a:r>
              <a:rPr lang="en-US" sz="1349">
                <a:solidFill>
                  <a:srgbClr val="353535"/>
                </a:solidFill>
                <a:latin typeface="Segoe UI Semilight"/>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7145124" y="3802352"/>
            <a:ext cx="1541675" cy="299954"/>
          </a:xfrm>
          <a:prstGeom prst="rect">
            <a:avLst/>
          </a:prstGeom>
          <a:noFill/>
        </p:spPr>
        <p:txBody>
          <a:bodyPr wrap="square" rtlCol="0">
            <a:spAutoFit/>
          </a:bodyPr>
          <a:lstStyle/>
          <a:p>
            <a:pPr defTabSz="699347">
              <a:defRPr/>
            </a:pPr>
            <a:r>
              <a:rPr lang="en-US" sz="1349" dirty="0">
                <a:solidFill>
                  <a:srgbClr val="353535"/>
                </a:solidFill>
                <a:latin typeface="Segoe UI Semilight"/>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527948" y="4624434"/>
            <a:ext cx="8327792" cy="553813"/>
          </a:xfrm>
          <a:prstGeom prst="rect">
            <a:avLst/>
          </a:prstGeom>
          <a:noFill/>
        </p:spPr>
        <p:txBody>
          <a:bodyPr wrap="square" lIns="137124" tIns="109700" rIns="137124" bIns="109700" rtlCol="0">
            <a:spAutoFit/>
          </a:bodyPr>
          <a:lstStyle/>
          <a:p>
            <a:pPr algn="ctr" defTabSz="699347">
              <a:lnSpc>
                <a:spcPct val="90000"/>
              </a:lnSpc>
              <a:spcAft>
                <a:spcPts val="450"/>
              </a:spcAft>
              <a:defRPr/>
            </a:pPr>
            <a:r>
              <a:rPr lang="en-US" sz="2399" b="1" dirty="0">
                <a:gradFill>
                  <a:gsLst>
                    <a:gs pos="2917">
                      <a:srgbClr val="353535"/>
                    </a:gs>
                    <a:gs pos="30000">
                      <a:srgbClr val="353535"/>
                    </a:gs>
                  </a:gsLst>
                  <a:lin ang="5400000" scaled="0"/>
                </a:gradFill>
                <a:latin typeface="Segoe UI Semilight"/>
              </a:rPr>
              <a:t>https://aka.ms/comparecompute</a:t>
            </a:r>
          </a:p>
        </p:txBody>
      </p:sp>
    </p:spTree>
    <p:extLst>
      <p:ext uri="{BB962C8B-B14F-4D97-AF65-F5344CB8AC3E}">
        <p14:creationId xmlns:p14="http://schemas.microsoft.com/office/powerpoint/2010/main" val="35148057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21A344-E51B-4C00-932C-DF90762F61FC}"/>
              </a:ext>
            </a:extLst>
          </p:cNvPr>
          <p:cNvSpPr>
            <a:spLocks noGrp="1"/>
          </p:cNvSpPr>
          <p:nvPr>
            <p:ph type="title"/>
          </p:nvPr>
        </p:nvSpPr>
        <p:spPr/>
        <p:txBody>
          <a:bodyPr/>
          <a:lstStyle/>
          <a:p>
            <a:r>
              <a:rPr lang="en-CA" dirty="0"/>
              <a:t>serverless</a:t>
            </a:r>
          </a:p>
        </p:txBody>
      </p:sp>
      <p:sp>
        <p:nvSpPr>
          <p:cNvPr id="5" name="Content Placeholder 4">
            <a:extLst>
              <a:ext uri="{FF2B5EF4-FFF2-40B4-BE49-F238E27FC236}">
                <a16:creationId xmlns:a16="http://schemas.microsoft.com/office/drawing/2014/main" id="{427AD956-DFC7-4FB2-871C-D400607737E6}"/>
              </a:ext>
            </a:extLst>
          </p:cNvPr>
          <p:cNvSpPr>
            <a:spLocks noGrp="1"/>
          </p:cNvSpPr>
          <p:nvPr>
            <p:ph idx="1"/>
          </p:nvPr>
        </p:nvSpPr>
        <p:spPr>
          <a:xfrm>
            <a:off x="1717040" y="874514"/>
            <a:ext cx="7350760" cy="3394472"/>
          </a:xfrm>
        </p:spPr>
        <p:txBody>
          <a:bodyPr/>
          <a:lstStyle/>
          <a:p>
            <a:pPr marL="0" indent="0">
              <a:buNone/>
            </a:pPr>
            <a:r>
              <a:rPr lang="en-US" dirty="0"/>
              <a:t> Signs that a serverless pattern might be useful for a given scenario</a:t>
            </a:r>
          </a:p>
          <a:p>
            <a:pPr marL="557213" indent="-557213">
              <a:buAutoNum type="arabicPeriod"/>
            </a:pPr>
            <a:r>
              <a:rPr lang="en-US" dirty="0"/>
              <a:t>Stateless </a:t>
            </a:r>
            <a:r>
              <a:rPr lang="en-US" dirty="0">
                <a:sym typeface="Wingdings" panose="05000000000000000000" pitchFamily="2" charset="2"/>
              </a:rPr>
              <a:t> Scale</a:t>
            </a:r>
            <a:endParaRPr lang="en-US" dirty="0"/>
          </a:p>
          <a:p>
            <a:pPr marL="557213" indent="-557213">
              <a:buAutoNum type="arabicPeriod"/>
            </a:pPr>
            <a:r>
              <a:rPr lang="en-US" dirty="0"/>
              <a:t>Not worth deploying a traditional backend</a:t>
            </a:r>
          </a:p>
          <a:p>
            <a:pPr marL="557213" indent="-557213">
              <a:buAutoNum type="arabicPeriod"/>
            </a:pPr>
            <a:r>
              <a:rPr lang="en-US" dirty="0"/>
              <a:t>Workload is sporadic (very low &amp; high scale)</a:t>
            </a:r>
          </a:p>
          <a:p>
            <a:pPr marL="557213" indent="-557213">
              <a:buAutoNum type="arabicPeriod"/>
            </a:pPr>
            <a:r>
              <a:rPr lang="en-US" dirty="0"/>
              <a:t>Dev ops favored versus dedicated ops</a:t>
            </a:r>
          </a:p>
          <a:p>
            <a:pPr marL="557213" indent="-557213">
              <a:buAutoNum type="arabicPeriod"/>
            </a:pPr>
            <a:r>
              <a:rPr lang="en-US" dirty="0"/>
              <a:t>Lots of different services involved that need “glue”</a:t>
            </a:r>
          </a:p>
          <a:p>
            <a:endParaRPr lang="en-US" dirty="0"/>
          </a:p>
          <a:p>
            <a:endParaRPr lang="en-CA" dirty="0"/>
          </a:p>
        </p:txBody>
      </p:sp>
      <p:pic>
        <p:nvPicPr>
          <p:cNvPr id="2" name="Picture 1">
            <a:extLst>
              <a:ext uri="{FF2B5EF4-FFF2-40B4-BE49-F238E27FC236}">
                <a16:creationId xmlns:a16="http://schemas.microsoft.com/office/drawing/2014/main" id="{A661E133-4997-41EC-8A16-9D8F2677A2F7}"/>
              </a:ext>
            </a:extLst>
          </p:cNvPr>
          <p:cNvPicPr>
            <a:picLocks noChangeAspect="1"/>
          </p:cNvPicPr>
          <p:nvPr/>
        </p:nvPicPr>
        <p:blipFill>
          <a:blip r:embed="rId2"/>
          <a:stretch>
            <a:fillRect/>
          </a:stretch>
        </p:blipFill>
        <p:spPr>
          <a:xfrm>
            <a:off x="2226471" y="2607538"/>
            <a:ext cx="6331897" cy="2535962"/>
          </a:xfrm>
          <a:prstGeom prst="rect">
            <a:avLst/>
          </a:prstGeom>
        </p:spPr>
      </p:pic>
    </p:spTree>
    <p:extLst>
      <p:ext uri="{BB962C8B-B14F-4D97-AF65-F5344CB8AC3E}">
        <p14:creationId xmlns:p14="http://schemas.microsoft.com/office/powerpoint/2010/main" val="33838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Summarizing the options</a:t>
            </a:r>
          </a:p>
        </p:txBody>
      </p:sp>
      <p:graphicFrame>
        <p:nvGraphicFramePr>
          <p:cNvPr id="4" name="Table 3"/>
          <p:cNvGraphicFramePr>
            <a:graphicFrameLocks noGrp="1"/>
          </p:cNvGraphicFramePr>
          <p:nvPr/>
        </p:nvGraphicFramePr>
        <p:xfrm>
          <a:off x="259080" y="1171253"/>
          <a:ext cx="8366509" cy="2738616"/>
        </p:xfrm>
        <a:graphic>
          <a:graphicData uri="http://schemas.openxmlformats.org/drawingml/2006/table">
            <a:tbl>
              <a:tblPr firstRow="1">
                <a:tableStyleId>{00A15C55-8517-42AA-B614-E9B94910E393}</a:tableStyleId>
              </a:tblPr>
              <a:tblGrid>
                <a:gridCol w="2378322">
                  <a:extLst>
                    <a:ext uri="{9D8B030D-6E8A-4147-A177-3AD203B41FA5}">
                      <a16:colId xmlns:a16="http://schemas.microsoft.com/office/drawing/2014/main" val="20000"/>
                    </a:ext>
                  </a:extLst>
                </a:gridCol>
                <a:gridCol w="5988187">
                  <a:extLst>
                    <a:ext uri="{9D8B030D-6E8A-4147-A177-3AD203B41FA5}">
                      <a16:colId xmlns:a16="http://schemas.microsoft.com/office/drawing/2014/main" val="20001"/>
                    </a:ext>
                  </a:extLst>
                </a:gridCol>
              </a:tblGrid>
              <a:tr h="272964">
                <a:tc>
                  <a:txBody>
                    <a:bodyPr/>
                    <a:lstStyle/>
                    <a:p>
                      <a:r>
                        <a:rPr lang="en-US" sz="1400" dirty="0"/>
                        <a:t>Service</a:t>
                      </a:r>
                    </a:p>
                  </a:txBody>
                  <a:tcPr marL="67214" marR="67214" marT="33612" marB="33612"/>
                </a:tc>
                <a:tc>
                  <a:txBody>
                    <a:bodyPr/>
                    <a:lstStyle/>
                    <a:p>
                      <a:r>
                        <a:rPr lang="en-US" sz="1400" dirty="0"/>
                        <a:t>Best used for</a:t>
                      </a:r>
                      <a:r>
                        <a:rPr lang="is-IS" sz="1400" dirty="0"/>
                        <a:t>…</a:t>
                      </a:r>
                      <a:endParaRPr lang="en-US" sz="1400" dirty="0"/>
                    </a:p>
                  </a:txBody>
                  <a:tcPr marL="67214" marR="67214" marT="33612" marB="33612"/>
                </a:tc>
                <a:extLst>
                  <a:ext uri="{0D108BD9-81ED-4DB2-BD59-A6C34878D82A}">
                    <a16:rowId xmlns:a16="http://schemas.microsoft.com/office/drawing/2014/main" val="10000"/>
                  </a:ext>
                </a:extLst>
              </a:tr>
              <a:tr h="272964">
                <a:tc>
                  <a:txBody>
                    <a:bodyPr/>
                    <a:lstStyle/>
                    <a:p>
                      <a:r>
                        <a:rPr lang="en-US" sz="1400" dirty="0"/>
                        <a:t>VMs</a:t>
                      </a:r>
                      <a:endParaRPr lang="en-US" sz="1400" dirty="0">
                        <a:latin typeface="+mj-lt"/>
                      </a:endParaRPr>
                    </a:p>
                  </a:txBody>
                  <a:tcPr marL="67214" marR="67214" marT="33612" marB="33612"/>
                </a:tc>
                <a:tc>
                  <a:txBody>
                    <a:bodyPr/>
                    <a:lstStyle/>
                    <a:p>
                      <a:r>
                        <a:rPr lang="en-US" sz="1400" dirty="0"/>
                        <a:t>Lift-and-shift</a:t>
                      </a:r>
                      <a:r>
                        <a:rPr lang="en-US" sz="1400" baseline="0" dirty="0"/>
                        <a:t> for a set of “pets”</a:t>
                      </a:r>
                      <a:endParaRPr lang="en-US" sz="1400" dirty="0">
                        <a:latin typeface="+mj-lt"/>
                      </a:endParaRPr>
                    </a:p>
                  </a:txBody>
                  <a:tcPr marL="67214" marR="67214" marT="33612" marB="33612"/>
                </a:tc>
                <a:extLst>
                  <a:ext uri="{0D108BD9-81ED-4DB2-BD59-A6C34878D82A}">
                    <a16:rowId xmlns:a16="http://schemas.microsoft.com/office/drawing/2014/main" val="10001"/>
                  </a:ext>
                </a:extLst>
              </a:tr>
              <a:tr h="272964">
                <a:tc>
                  <a:txBody>
                    <a:bodyPr/>
                    <a:lstStyle/>
                    <a:p>
                      <a:r>
                        <a:rPr lang="en-US" sz="1400" dirty="0"/>
                        <a:t>VM Scale Sets</a:t>
                      </a:r>
                      <a:endParaRPr lang="en-US" sz="1400" dirty="0">
                        <a:latin typeface="+mj-lt"/>
                      </a:endParaRPr>
                    </a:p>
                  </a:txBody>
                  <a:tcPr marL="67214" marR="67214" marT="33612" marB="33612"/>
                </a:tc>
                <a:tc>
                  <a:txBody>
                    <a:bodyPr/>
                    <a:lstStyle/>
                    <a:p>
                      <a:r>
                        <a:rPr lang="en-US" sz="1400" dirty="0"/>
                        <a:t>Scaling</a:t>
                      </a:r>
                      <a:r>
                        <a:rPr lang="en-US" sz="1400" baseline="0" dirty="0"/>
                        <a:t> and managing a set of identical VMs</a:t>
                      </a:r>
                      <a:endParaRPr lang="en-US" sz="1400" dirty="0">
                        <a:latin typeface="+mj-lt"/>
                      </a:endParaRPr>
                    </a:p>
                  </a:txBody>
                  <a:tcPr marL="67214" marR="67214" marT="33612" marB="33612"/>
                </a:tc>
                <a:extLst>
                  <a:ext uri="{0D108BD9-81ED-4DB2-BD59-A6C34878D82A}">
                    <a16:rowId xmlns:a16="http://schemas.microsoft.com/office/drawing/2014/main" val="10002"/>
                  </a:ext>
                </a:extLst>
              </a:tr>
              <a:tr h="272964">
                <a:tc>
                  <a:txBody>
                    <a:bodyPr/>
                    <a:lstStyle/>
                    <a:p>
                      <a:r>
                        <a:rPr lang="en-US" sz="1400" dirty="0"/>
                        <a:t>Batch</a:t>
                      </a:r>
                      <a:endParaRPr lang="en-US" sz="1400" dirty="0">
                        <a:latin typeface="+mj-lt"/>
                      </a:endParaRPr>
                    </a:p>
                  </a:txBody>
                  <a:tcPr marL="67214" marR="67214" marT="33612" marB="33612"/>
                </a:tc>
                <a:tc>
                  <a:txBody>
                    <a:bodyPr/>
                    <a:lstStyle/>
                    <a:p>
                      <a:r>
                        <a:rPr lang="en-US" sz="1400" dirty="0"/>
                        <a:t>Highly parallelized computation</a:t>
                      </a:r>
                      <a:endParaRPr lang="en-US" sz="1400" dirty="0">
                        <a:latin typeface="+mj-lt"/>
                      </a:endParaRPr>
                    </a:p>
                  </a:txBody>
                  <a:tcPr marL="67214" marR="67214" marT="33612" marB="33612"/>
                </a:tc>
                <a:extLst>
                  <a:ext uri="{0D108BD9-81ED-4DB2-BD59-A6C34878D82A}">
                    <a16:rowId xmlns:a16="http://schemas.microsoft.com/office/drawing/2014/main" val="10003"/>
                  </a:ext>
                </a:extLst>
              </a:tr>
              <a:tr h="272964">
                <a:tc>
                  <a:txBody>
                    <a:bodyPr/>
                    <a:lstStyle/>
                    <a:p>
                      <a:r>
                        <a:rPr lang="en-US" sz="1400" dirty="0"/>
                        <a:t>Container</a:t>
                      </a:r>
                      <a:r>
                        <a:rPr lang="en-US" sz="1400" baseline="0" dirty="0"/>
                        <a:t> Service</a:t>
                      </a:r>
                      <a:endParaRPr lang="en-US" sz="1400" dirty="0">
                        <a:latin typeface="+mj-lt"/>
                      </a:endParaRPr>
                    </a:p>
                  </a:txBody>
                  <a:tcPr marL="67214" marR="67214" marT="33612" marB="33612"/>
                </a:tc>
                <a:tc>
                  <a:txBody>
                    <a:bodyPr/>
                    <a:lstStyle/>
                    <a:p>
                      <a:r>
                        <a:rPr lang="en-US" sz="1400" dirty="0"/>
                        <a:t>Deploying and managing a set of</a:t>
                      </a:r>
                      <a:r>
                        <a:rPr lang="en-US" sz="1400" baseline="0" dirty="0"/>
                        <a:t> arbitrary Linux containers</a:t>
                      </a:r>
                      <a:endParaRPr lang="en-US" sz="1400" dirty="0">
                        <a:latin typeface="+mj-lt"/>
                      </a:endParaRPr>
                    </a:p>
                  </a:txBody>
                  <a:tcPr marL="67214" marR="67214" marT="33612" marB="33612"/>
                </a:tc>
                <a:extLst>
                  <a:ext uri="{0D108BD9-81ED-4DB2-BD59-A6C34878D82A}">
                    <a16:rowId xmlns:a16="http://schemas.microsoft.com/office/drawing/2014/main" val="10004"/>
                  </a:ext>
                </a:extLst>
              </a:tr>
              <a:tr h="272964">
                <a:tc>
                  <a:txBody>
                    <a:bodyPr/>
                    <a:lstStyle/>
                    <a:p>
                      <a:r>
                        <a:rPr lang="en-US" sz="1400" kern="1200" dirty="0">
                          <a:solidFill>
                            <a:schemeClr val="dk1"/>
                          </a:solidFill>
                          <a:latin typeface="+mn-lt"/>
                          <a:ea typeface="+mn-ea"/>
                          <a:cs typeface="+mn-cs"/>
                        </a:rPr>
                        <a:t>Container Instances</a:t>
                      </a:r>
                    </a:p>
                  </a:txBody>
                  <a:tcPr marL="67214" marR="67214" marT="33612" marB="33612"/>
                </a:tc>
                <a:tc>
                  <a:txBody>
                    <a:bodyPr/>
                    <a:lstStyle/>
                    <a:p>
                      <a:r>
                        <a:rPr lang="en-US" sz="1400" kern="1200" dirty="0">
                          <a:solidFill>
                            <a:schemeClr val="dk1"/>
                          </a:solidFill>
                          <a:latin typeface="+mn-lt"/>
                          <a:ea typeface="+mn-ea"/>
                          <a:cs typeface="+mn-cs"/>
                        </a:rPr>
                        <a:t>Running individual containers with low overhead and no VM management</a:t>
                      </a:r>
                    </a:p>
                  </a:txBody>
                  <a:tcPr marL="67214" marR="67214" marT="33612" marB="33612"/>
                </a:tc>
                <a:extLst>
                  <a:ext uri="{0D108BD9-81ED-4DB2-BD59-A6C34878D82A}">
                    <a16:rowId xmlns:a16="http://schemas.microsoft.com/office/drawing/2014/main" val="205737907"/>
                  </a:ext>
                </a:extLst>
              </a:tr>
              <a:tr h="272964">
                <a:tc>
                  <a:txBody>
                    <a:bodyPr/>
                    <a:lstStyle/>
                    <a:p>
                      <a:r>
                        <a:rPr lang="en-US" sz="1400" dirty="0"/>
                        <a:t>Service Fabric</a:t>
                      </a:r>
                      <a:endParaRPr lang="en-US" sz="1400" dirty="0">
                        <a:latin typeface="+mj-lt"/>
                      </a:endParaRPr>
                    </a:p>
                  </a:txBody>
                  <a:tcPr marL="67214" marR="67214" marT="33612" marB="33612"/>
                </a:tc>
                <a:tc>
                  <a:txBody>
                    <a:bodyPr/>
                    <a:lstStyle/>
                    <a:p>
                      <a:r>
                        <a:rPr lang="en-US" sz="1400" dirty="0"/>
                        <a:t>Building</a:t>
                      </a:r>
                      <a:r>
                        <a:rPr lang="en-US" sz="1400" baseline="0" dirty="0"/>
                        <a:t> </a:t>
                      </a:r>
                      <a:r>
                        <a:rPr lang="en-US" sz="1400" baseline="0" dirty="0" err="1"/>
                        <a:t>microservice</a:t>
                      </a:r>
                      <a:r>
                        <a:rPr lang="en-US" sz="1400" baseline="0" dirty="0"/>
                        <a:t>-based applications on Windows using .NET</a:t>
                      </a:r>
                      <a:endParaRPr lang="en-US" sz="1400" dirty="0">
                        <a:latin typeface="+mj-lt"/>
                      </a:endParaRPr>
                    </a:p>
                  </a:txBody>
                  <a:tcPr marL="67214" marR="67214" marT="33612" marB="33612"/>
                </a:tc>
                <a:extLst>
                  <a:ext uri="{0D108BD9-81ED-4DB2-BD59-A6C34878D82A}">
                    <a16:rowId xmlns:a16="http://schemas.microsoft.com/office/drawing/2014/main" val="10005"/>
                  </a:ext>
                </a:extLst>
              </a:tr>
              <a:tr h="478704">
                <a:tc>
                  <a:txBody>
                    <a:bodyPr/>
                    <a:lstStyle/>
                    <a:p>
                      <a:r>
                        <a:rPr lang="en-US" sz="1400" dirty="0"/>
                        <a:t>App Service</a:t>
                      </a:r>
                      <a:endParaRPr lang="en-US" sz="1400" dirty="0">
                        <a:latin typeface="+mj-lt"/>
                      </a:endParaRPr>
                    </a:p>
                  </a:txBody>
                  <a:tcPr marL="67214" marR="67214" marT="33612" marB="33612"/>
                </a:tc>
                <a:tc>
                  <a:txBody>
                    <a:bodyPr/>
                    <a:lstStyle/>
                    <a:p>
                      <a:r>
                        <a:rPr lang="en-US" sz="1400" dirty="0"/>
                        <a:t>Building standard</a:t>
                      </a:r>
                      <a:r>
                        <a:rPr lang="en-US" sz="1400" baseline="0" dirty="0"/>
                        <a:t> web and mobile apps with limited management responsibilities</a:t>
                      </a:r>
                      <a:endParaRPr lang="en-US" sz="1400" dirty="0">
                        <a:latin typeface="+mj-lt"/>
                      </a:endParaRPr>
                    </a:p>
                  </a:txBody>
                  <a:tcPr marL="67214" marR="67214" marT="33612" marB="33612"/>
                </a:tc>
                <a:extLst>
                  <a:ext uri="{0D108BD9-81ED-4DB2-BD59-A6C34878D82A}">
                    <a16:rowId xmlns:a16="http://schemas.microsoft.com/office/drawing/2014/main" val="10006"/>
                  </a:ext>
                </a:extLst>
              </a:tr>
              <a:tr h="272964">
                <a:tc>
                  <a:txBody>
                    <a:bodyPr/>
                    <a:lstStyle/>
                    <a:p>
                      <a:r>
                        <a:rPr lang="en-US" sz="1400" dirty="0"/>
                        <a:t>Functions</a:t>
                      </a:r>
                      <a:endParaRPr lang="en-US" sz="1400" dirty="0">
                        <a:latin typeface="+mj-lt"/>
                      </a:endParaRPr>
                    </a:p>
                  </a:txBody>
                  <a:tcPr marL="67214" marR="67214" marT="33612" marB="33612"/>
                </a:tc>
                <a:tc>
                  <a:txBody>
                    <a:bodyPr/>
                    <a:lstStyle/>
                    <a:p>
                      <a:r>
                        <a:rPr lang="en-US" sz="1400" dirty="0"/>
                        <a:t>Building</a:t>
                      </a:r>
                      <a:r>
                        <a:rPr lang="en-US" sz="1400" baseline="0" dirty="0"/>
                        <a:t> small, event-driven software with granular auto-scale</a:t>
                      </a:r>
                      <a:endParaRPr lang="en-US" sz="1400" dirty="0">
                        <a:latin typeface="+mj-lt"/>
                      </a:endParaRPr>
                    </a:p>
                  </a:txBody>
                  <a:tcPr marL="67214" marR="67214" marT="33612" marB="33612"/>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26336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C86B8-2BD5-498F-A1BF-34A1992BA958}"/>
              </a:ext>
            </a:extLst>
          </p:cNvPr>
          <p:cNvSpPr>
            <a:spLocks noGrp="1"/>
          </p:cNvSpPr>
          <p:nvPr>
            <p:ph type="title"/>
          </p:nvPr>
        </p:nvSpPr>
        <p:spPr/>
        <p:txBody>
          <a:bodyPr/>
          <a:lstStyle/>
          <a:p>
            <a:r>
              <a:rPr lang="en-CA" b="0" dirty="0"/>
              <a:t>big data products</a:t>
            </a:r>
            <a:endParaRPr lang="en-CA" dirty="0"/>
          </a:p>
        </p:txBody>
      </p:sp>
      <p:pic>
        <p:nvPicPr>
          <p:cNvPr id="4" name="Content Placeholder 3">
            <a:extLst>
              <a:ext uri="{FF2B5EF4-FFF2-40B4-BE49-F238E27FC236}">
                <a16:creationId xmlns:a16="http://schemas.microsoft.com/office/drawing/2014/main" id="{DD037774-630C-41D3-8F8B-5F317D5790C9}"/>
              </a:ext>
            </a:extLst>
          </p:cNvPr>
          <p:cNvPicPr>
            <a:picLocks noGrp="1" noChangeAspect="1"/>
          </p:cNvPicPr>
          <p:nvPr>
            <p:ph idx="1"/>
          </p:nvPr>
        </p:nvPicPr>
        <p:blipFill>
          <a:blip r:embed="rId2"/>
          <a:stretch>
            <a:fillRect/>
          </a:stretch>
        </p:blipFill>
        <p:spPr>
          <a:xfrm>
            <a:off x="1717675" y="1285535"/>
            <a:ext cx="6969125" cy="3223305"/>
          </a:xfrm>
          <a:prstGeom prst="rect">
            <a:avLst/>
          </a:prstGeom>
        </p:spPr>
      </p:pic>
    </p:spTree>
    <p:extLst>
      <p:ext uri="{BB962C8B-B14F-4D97-AF65-F5344CB8AC3E}">
        <p14:creationId xmlns:p14="http://schemas.microsoft.com/office/powerpoint/2010/main" val="437054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199D65-F977-459D-BCF1-5C0B8AACF05A}"/>
              </a:ext>
            </a:extLst>
          </p:cNvPr>
          <p:cNvSpPr>
            <a:spLocks noGrp="1"/>
          </p:cNvSpPr>
          <p:nvPr>
            <p:ph type="title"/>
          </p:nvPr>
        </p:nvSpPr>
        <p:spPr/>
        <p:txBody>
          <a:bodyPr/>
          <a:lstStyle/>
          <a:p>
            <a:r>
              <a:rPr lang="en-CA" b="0" dirty="0"/>
              <a:t>Google’s AI research</a:t>
            </a:r>
            <a:endParaRPr lang="en-CA" dirty="0"/>
          </a:p>
        </p:txBody>
      </p:sp>
      <p:pic>
        <p:nvPicPr>
          <p:cNvPr id="6" name="Content Placeholder 5">
            <a:extLst>
              <a:ext uri="{FF2B5EF4-FFF2-40B4-BE49-F238E27FC236}">
                <a16:creationId xmlns:a16="http://schemas.microsoft.com/office/drawing/2014/main" id="{577AA02B-BB1B-4FC7-BF11-45E694896C2E}"/>
              </a:ext>
            </a:extLst>
          </p:cNvPr>
          <p:cNvPicPr>
            <a:picLocks noGrp="1" noChangeAspect="1"/>
          </p:cNvPicPr>
          <p:nvPr>
            <p:ph idx="1"/>
          </p:nvPr>
        </p:nvPicPr>
        <p:blipFill>
          <a:blip r:embed="rId2"/>
          <a:stretch>
            <a:fillRect/>
          </a:stretch>
        </p:blipFill>
        <p:spPr>
          <a:xfrm>
            <a:off x="1717675" y="1610623"/>
            <a:ext cx="6969125" cy="2573129"/>
          </a:xfrm>
          <a:prstGeom prst="rect">
            <a:avLst/>
          </a:prstGeom>
        </p:spPr>
      </p:pic>
    </p:spTree>
    <p:extLst>
      <p:ext uri="{BB962C8B-B14F-4D97-AF65-F5344CB8AC3E}">
        <p14:creationId xmlns:p14="http://schemas.microsoft.com/office/powerpoint/2010/main" val="4160263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DC5D-6809-47D7-A31F-5AC7F681166B}"/>
              </a:ext>
            </a:extLst>
          </p:cNvPr>
          <p:cNvSpPr>
            <a:spLocks noGrp="1"/>
          </p:cNvSpPr>
          <p:nvPr>
            <p:ph type="title"/>
          </p:nvPr>
        </p:nvSpPr>
        <p:spPr/>
        <p:txBody>
          <a:bodyPr/>
          <a:lstStyle/>
          <a:p>
            <a:r>
              <a:rPr lang="en-CA" b="0" dirty="0"/>
              <a:t>Google’s cable network</a:t>
            </a:r>
            <a:endParaRPr lang="en-CA" dirty="0"/>
          </a:p>
        </p:txBody>
      </p:sp>
      <p:pic>
        <p:nvPicPr>
          <p:cNvPr id="4" name="Content Placeholder 3">
            <a:extLst>
              <a:ext uri="{FF2B5EF4-FFF2-40B4-BE49-F238E27FC236}">
                <a16:creationId xmlns:a16="http://schemas.microsoft.com/office/drawing/2014/main" id="{87433BB8-4719-4876-A488-6313B3F95932}"/>
              </a:ext>
            </a:extLst>
          </p:cNvPr>
          <p:cNvPicPr>
            <a:picLocks noGrp="1" noChangeAspect="1"/>
          </p:cNvPicPr>
          <p:nvPr>
            <p:ph idx="1"/>
          </p:nvPr>
        </p:nvPicPr>
        <p:blipFill>
          <a:blip r:embed="rId2"/>
          <a:stretch>
            <a:fillRect/>
          </a:stretch>
        </p:blipFill>
        <p:spPr>
          <a:xfrm>
            <a:off x="1717675" y="1381935"/>
            <a:ext cx="6969125" cy="3030505"/>
          </a:xfrm>
          <a:prstGeom prst="rect">
            <a:avLst/>
          </a:prstGeom>
        </p:spPr>
      </p:pic>
    </p:spTree>
    <p:extLst>
      <p:ext uri="{BB962C8B-B14F-4D97-AF65-F5344CB8AC3E}">
        <p14:creationId xmlns:p14="http://schemas.microsoft.com/office/powerpoint/2010/main" val="4242356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48EE9-4AA8-46B7-84E1-03A8F87E2C04}"/>
              </a:ext>
            </a:extLst>
          </p:cNvPr>
          <p:cNvSpPr>
            <a:spLocks noGrp="1"/>
          </p:cNvSpPr>
          <p:nvPr>
            <p:ph type="title"/>
          </p:nvPr>
        </p:nvSpPr>
        <p:spPr/>
        <p:txBody>
          <a:bodyPr/>
          <a:lstStyle/>
          <a:p>
            <a:r>
              <a:rPr lang="en-CA" dirty="0" err="1"/>
              <a:t>DataFlow</a:t>
            </a:r>
            <a:endParaRPr lang="en-CA" dirty="0"/>
          </a:p>
        </p:txBody>
      </p:sp>
      <p:pic>
        <p:nvPicPr>
          <p:cNvPr id="4" name="Content Placeholder 3">
            <a:extLst>
              <a:ext uri="{FF2B5EF4-FFF2-40B4-BE49-F238E27FC236}">
                <a16:creationId xmlns:a16="http://schemas.microsoft.com/office/drawing/2014/main" id="{2C4E33DC-D7A6-4FCC-9BAF-0E34CDDA68B0}"/>
              </a:ext>
            </a:extLst>
          </p:cNvPr>
          <p:cNvPicPr>
            <a:picLocks noGrp="1" noChangeAspect="1"/>
          </p:cNvPicPr>
          <p:nvPr>
            <p:ph idx="1"/>
          </p:nvPr>
        </p:nvPicPr>
        <p:blipFill>
          <a:blip r:embed="rId2"/>
          <a:stretch>
            <a:fillRect/>
          </a:stretch>
        </p:blipFill>
        <p:spPr>
          <a:xfrm>
            <a:off x="2004060" y="1678759"/>
            <a:ext cx="6289470" cy="3128826"/>
          </a:xfrm>
          <a:prstGeom prst="rect">
            <a:avLst/>
          </a:prstGeom>
        </p:spPr>
      </p:pic>
      <p:sp>
        <p:nvSpPr>
          <p:cNvPr id="5" name="Rectangle 4">
            <a:extLst>
              <a:ext uri="{FF2B5EF4-FFF2-40B4-BE49-F238E27FC236}">
                <a16:creationId xmlns:a16="http://schemas.microsoft.com/office/drawing/2014/main" id="{2D150E48-6C75-4AF9-8EEC-3985207B684B}"/>
              </a:ext>
            </a:extLst>
          </p:cNvPr>
          <p:cNvSpPr/>
          <p:nvPr/>
        </p:nvSpPr>
        <p:spPr>
          <a:xfrm>
            <a:off x="1717040" y="1005185"/>
            <a:ext cx="7084060" cy="646331"/>
          </a:xfrm>
          <a:prstGeom prst="rect">
            <a:avLst/>
          </a:prstGeom>
        </p:spPr>
        <p:txBody>
          <a:bodyPr wrap="square">
            <a:spAutoFit/>
          </a:bodyPr>
          <a:lstStyle/>
          <a:p>
            <a:pPr marL="285750" indent="-285750">
              <a:buFont typeface="Arial" panose="020B0604020202020204" pitchFamily="34" charset="0"/>
              <a:buChar char="•"/>
            </a:pPr>
            <a:r>
              <a:rPr lang="en-US" dirty="0">
                <a:latin typeface="Roboto-Regular"/>
              </a:rPr>
              <a:t>Serverless, fully managed data processing</a:t>
            </a:r>
          </a:p>
          <a:p>
            <a:pPr marL="285750" indent="-285750">
              <a:buFont typeface="Arial" panose="020B0604020202020204" pitchFamily="34" charset="0"/>
              <a:buChar char="•"/>
            </a:pPr>
            <a:r>
              <a:rPr lang="en-US" dirty="0">
                <a:latin typeface="Roboto-Regular"/>
              </a:rPr>
              <a:t>Unified batch and streaming processing + </a:t>
            </a:r>
            <a:r>
              <a:rPr lang="en-US" dirty="0" err="1">
                <a:latin typeface="Roboto-Regular"/>
              </a:rPr>
              <a:t>autoscale</a:t>
            </a:r>
            <a:endParaRPr lang="en-CA" dirty="0"/>
          </a:p>
        </p:txBody>
      </p:sp>
    </p:spTree>
    <p:extLst>
      <p:ext uri="{BB962C8B-B14F-4D97-AF65-F5344CB8AC3E}">
        <p14:creationId xmlns:p14="http://schemas.microsoft.com/office/powerpoint/2010/main" val="3064358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DataFlow</a:t>
            </a:r>
            <a:endParaRPr lang="en-CA" dirty="0"/>
          </a:p>
        </p:txBody>
      </p:sp>
      <p:sp>
        <p:nvSpPr>
          <p:cNvPr id="3" name="Content Placeholder 2"/>
          <p:cNvSpPr>
            <a:spLocks noGrp="1"/>
          </p:cNvSpPr>
          <p:nvPr>
            <p:ph idx="1"/>
          </p:nvPr>
        </p:nvSpPr>
        <p:spPr/>
        <p:txBody>
          <a:bodyPr>
            <a:normAutofit fontScale="77500" lnSpcReduction="20000"/>
          </a:bodyPr>
          <a:lstStyle/>
          <a:p>
            <a:pPr marL="214313" indent="-214313">
              <a:buFont typeface="Arial" panose="020B0604020202020204" pitchFamily="34" charset="0"/>
              <a:buChar char="•"/>
            </a:pPr>
            <a:r>
              <a:rPr lang="en-CA" dirty="0"/>
              <a:t>Fully-managed service for transforming and enriching data in stream and batch</a:t>
            </a:r>
          </a:p>
          <a:p>
            <a:pPr marL="214313" indent="-214313">
              <a:buFont typeface="Arial" panose="020B0604020202020204" pitchFamily="34" charset="0"/>
              <a:buChar char="•"/>
            </a:pPr>
            <a:endParaRPr lang="en-CA" dirty="0"/>
          </a:p>
          <a:p>
            <a:pPr marL="214313" indent="-214313">
              <a:buFont typeface="Arial" panose="020B0604020202020204" pitchFamily="34" charset="0"/>
              <a:buChar char="•"/>
            </a:pPr>
            <a:r>
              <a:rPr lang="en-CA" dirty="0"/>
              <a:t>Simplified reusable pipeline based on Apache Beam which provides a rich set of windowing and session analysis primitives as well as an ecosystem of source and sink connectors. </a:t>
            </a:r>
          </a:p>
          <a:p>
            <a:pPr marL="214313" indent="-214313">
              <a:buFont typeface="Arial" panose="020B0604020202020204" pitchFamily="34" charset="0"/>
              <a:buChar char="•"/>
            </a:pPr>
            <a:endParaRPr lang="en-CA" dirty="0"/>
          </a:p>
          <a:p>
            <a:pPr marL="214313" indent="-214313">
              <a:buFont typeface="Arial" panose="020B0604020202020204" pitchFamily="34" charset="0"/>
              <a:buChar char="•"/>
            </a:pPr>
            <a:r>
              <a:rPr lang="en-CA" dirty="0"/>
              <a:t>Seamlessly integrates with GCP services like Pub/Sub, BigQuery, machine learning (Cloud Machine Learning), and more. </a:t>
            </a:r>
          </a:p>
          <a:p>
            <a:pPr marL="214313" indent="-214313">
              <a:buFont typeface="Arial" panose="020B0604020202020204" pitchFamily="34" charset="0"/>
              <a:buChar char="•"/>
            </a:pPr>
            <a:endParaRPr lang="en-CA" dirty="0"/>
          </a:p>
          <a:p>
            <a:pPr marL="214313" indent="-214313">
              <a:buFont typeface="Arial" panose="020B0604020202020204" pitchFamily="34" charset="0"/>
              <a:buChar char="•"/>
            </a:pPr>
            <a:r>
              <a:rPr lang="en-CA" dirty="0"/>
              <a:t>Lets developers build custom extensions and even choose alternative execution engines, such as Apache Spark via Cloud </a:t>
            </a:r>
            <a:r>
              <a:rPr lang="en-CA" dirty="0" err="1"/>
              <a:t>Dataproc</a:t>
            </a:r>
            <a:r>
              <a:rPr lang="en-CA" dirty="0"/>
              <a:t> or on-premises. </a:t>
            </a:r>
          </a:p>
          <a:p>
            <a:pPr marL="214313" indent="-214313">
              <a:buFont typeface="Arial" panose="020B0604020202020204" pitchFamily="34" charset="0"/>
              <a:buChar char="•"/>
            </a:pPr>
            <a:endParaRPr lang="en-CA" dirty="0"/>
          </a:p>
          <a:p>
            <a:pPr marL="214313" indent="-214313">
              <a:buFont typeface="Arial" panose="020B0604020202020204" pitchFamily="34" charset="0"/>
              <a:buChar char="•"/>
            </a:pPr>
            <a:r>
              <a:rPr lang="en-CA" dirty="0"/>
              <a:t>Supports pipeline portability across Cloud Dataflow, Apache Spark, and Apache </a:t>
            </a:r>
            <a:r>
              <a:rPr lang="en-CA" dirty="0" err="1"/>
              <a:t>Flink</a:t>
            </a:r>
            <a:r>
              <a:rPr lang="en-CA" dirty="0"/>
              <a:t> as runtimes</a:t>
            </a:r>
          </a:p>
          <a:p>
            <a:pPr marL="214313" indent="-214313">
              <a:buFont typeface="Arial" panose="020B0604020202020204" pitchFamily="34" charset="0"/>
              <a:buChar char="•"/>
            </a:pPr>
            <a:endParaRPr lang="en-CA" dirty="0"/>
          </a:p>
          <a:p>
            <a:pPr marL="214313" indent="-214313">
              <a:buFont typeface="Arial" panose="020B0604020202020204" pitchFamily="34" charset="0"/>
              <a:buChar char="•"/>
            </a:pPr>
            <a:r>
              <a:rPr lang="en-CA" dirty="0"/>
              <a:t>For Apache Kafka users, a Cloud Dataflow connector makes integration with GCP easy.</a:t>
            </a:r>
          </a:p>
          <a:p>
            <a:pPr marL="214313" indent="-214313">
              <a:buFont typeface="Arial" panose="020B0604020202020204" pitchFamily="34" charset="0"/>
              <a:buChar char="•"/>
            </a:pPr>
            <a:endParaRPr lang="en-CA" dirty="0"/>
          </a:p>
          <a:p>
            <a:pPr marL="214313" indent="-214313">
              <a:buFont typeface="Arial" panose="020B0604020202020204" pitchFamily="34" charset="0"/>
              <a:buChar char="•"/>
            </a:pPr>
            <a:endParaRPr lang="en-CA" dirty="0"/>
          </a:p>
        </p:txBody>
      </p:sp>
      <p:pic>
        <p:nvPicPr>
          <p:cNvPr id="5" name="Shape 347" descr="Cloud-Dataflow_256px.png"/>
          <p:cNvPicPr preferRelativeResize="0"/>
          <p:nvPr/>
        </p:nvPicPr>
        <p:blipFill rotWithShape="1">
          <a:blip r:embed="rId2">
            <a:alphaModFix/>
          </a:blip>
          <a:srcRect t="5092" b="5092"/>
          <a:stretch/>
        </p:blipFill>
        <p:spPr>
          <a:xfrm>
            <a:off x="7600950" y="285989"/>
            <a:ext cx="1028700" cy="777240"/>
          </a:xfrm>
          <a:prstGeom prst="rect">
            <a:avLst/>
          </a:prstGeom>
          <a:noFill/>
          <a:ln>
            <a:noFill/>
          </a:ln>
        </p:spPr>
      </p:pic>
    </p:spTree>
    <p:extLst>
      <p:ext uri="{BB962C8B-B14F-4D97-AF65-F5344CB8AC3E}">
        <p14:creationId xmlns:p14="http://schemas.microsoft.com/office/powerpoint/2010/main" val="516657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481E-AC03-4BAF-A3C5-C4C463F92D7B}"/>
              </a:ext>
            </a:extLst>
          </p:cNvPr>
          <p:cNvSpPr>
            <a:spLocks noGrp="1"/>
          </p:cNvSpPr>
          <p:nvPr>
            <p:ph type="title"/>
          </p:nvPr>
        </p:nvSpPr>
        <p:spPr/>
        <p:txBody>
          <a:bodyPr/>
          <a:lstStyle/>
          <a:p>
            <a:r>
              <a:rPr lang="en-US" altLang="en-US" dirty="0">
                <a:solidFill>
                  <a:schemeClr val="accent3">
                    <a:lumMod val="50000"/>
                  </a:schemeClr>
                </a:solidFill>
              </a:rPr>
              <a:t>Cloud Computing </a:t>
            </a:r>
            <a:endParaRPr lang="en-CA" dirty="0">
              <a:solidFill>
                <a:schemeClr val="accent3">
                  <a:lumMod val="50000"/>
                </a:schemeClr>
              </a:solidFill>
            </a:endParaRPr>
          </a:p>
        </p:txBody>
      </p:sp>
      <p:sp>
        <p:nvSpPr>
          <p:cNvPr id="3" name="Content Placeholder 2">
            <a:extLst>
              <a:ext uri="{FF2B5EF4-FFF2-40B4-BE49-F238E27FC236}">
                <a16:creationId xmlns:a16="http://schemas.microsoft.com/office/drawing/2014/main" id="{0ECE78F9-9895-4201-8277-BAD7E2B756F5}"/>
              </a:ext>
            </a:extLst>
          </p:cNvPr>
          <p:cNvSpPr>
            <a:spLocks noGrp="1"/>
          </p:cNvSpPr>
          <p:nvPr>
            <p:ph idx="1"/>
          </p:nvPr>
        </p:nvSpPr>
        <p:spPr/>
        <p:txBody>
          <a:bodyPr/>
          <a:lstStyle/>
          <a:p>
            <a:r>
              <a:rPr lang="en-US" dirty="0"/>
              <a:t>Cloud computing is a model for enabling cost effective business outcomes through the use of shared application and computing services. 	</a:t>
            </a:r>
            <a:endParaRPr lang="en-CA" dirty="0"/>
          </a:p>
        </p:txBody>
      </p:sp>
    </p:spTree>
    <p:extLst>
      <p:ext uri="{BB962C8B-B14F-4D97-AF65-F5344CB8AC3E}">
        <p14:creationId xmlns:p14="http://schemas.microsoft.com/office/powerpoint/2010/main" val="109658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64611-29A1-4FFD-915D-CB152483812E}"/>
              </a:ext>
            </a:extLst>
          </p:cNvPr>
          <p:cNvSpPr>
            <a:spLocks noGrp="1"/>
          </p:cNvSpPr>
          <p:nvPr>
            <p:ph type="title"/>
          </p:nvPr>
        </p:nvSpPr>
        <p:spPr/>
        <p:txBody>
          <a:bodyPr/>
          <a:lstStyle/>
          <a:p>
            <a:r>
              <a:rPr lang="en-CA" dirty="0"/>
              <a:t>Terminologies</a:t>
            </a:r>
          </a:p>
        </p:txBody>
      </p:sp>
      <p:sp>
        <p:nvSpPr>
          <p:cNvPr id="3" name="Content Placeholder 2">
            <a:extLst>
              <a:ext uri="{FF2B5EF4-FFF2-40B4-BE49-F238E27FC236}">
                <a16:creationId xmlns:a16="http://schemas.microsoft.com/office/drawing/2014/main" id="{3213D0E5-882D-47C0-BFEE-0907BDB98552}"/>
              </a:ext>
            </a:extLst>
          </p:cNvPr>
          <p:cNvSpPr>
            <a:spLocks noGrp="1"/>
          </p:cNvSpPr>
          <p:nvPr>
            <p:ph idx="1"/>
          </p:nvPr>
        </p:nvSpPr>
        <p:spPr>
          <a:xfrm>
            <a:off x="1610360" y="1004397"/>
            <a:ext cx="6291580" cy="3394472"/>
          </a:xfrm>
        </p:spPr>
        <p:txBody>
          <a:bodyPr/>
          <a:lstStyle/>
          <a:p>
            <a:pPr marL="214313" indent="-214313">
              <a:buFont typeface="Arial" panose="020B0604020202020204" pitchFamily="34" charset="0"/>
              <a:buChar char="•"/>
            </a:pPr>
            <a:r>
              <a:rPr lang="en-CA" sz="1050" b="1" dirty="0"/>
              <a:t>Pipeline</a:t>
            </a:r>
            <a:r>
              <a:rPr lang="en-CA" sz="1050" dirty="0"/>
              <a:t>: A Pipeline encapsulates the entire data processing task; input data, transformation, writing output and the execution options that tell the Pipeline where and how to run. It’s directed graph of data processing transformations </a:t>
            </a:r>
          </a:p>
          <a:p>
            <a:pPr marL="214313" indent="-214313">
              <a:buFont typeface="Arial" panose="020B0604020202020204" pitchFamily="34" charset="0"/>
              <a:buChar char="•"/>
            </a:pPr>
            <a:endParaRPr lang="en-CA" sz="1050" b="1" dirty="0"/>
          </a:p>
          <a:p>
            <a:pPr marL="214313" indent="-214313">
              <a:buFont typeface="Arial" panose="020B0604020202020204" pitchFamily="34" charset="0"/>
              <a:buChar char="•"/>
            </a:pPr>
            <a:r>
              <a:rPr lang="en-CA" sz="1050" b="1" dirty="0" err="1"/>
              <a:t>PCollection</a:t>
            </a:r>
            <a:r>
              <a:rPr lang="en-CA" sz="1050" dirty="0"/>
              <a:t>: A </a:t>
            </a:r>
            <a:r>
              <a:rPr lang="en-CA" sz="1050" dirty="0" err="1"/>
              <a:t>PCollection</a:t>
            </a:r>
            <a:r>
              <a:rPr lang="en-CA" sz="1050" dirty="0"/>
              <a:t> represents a distributed data set that the pipeline operates on. The data set can be </a:t>
            </a:r>
          </a:p>
          <a:p>
            <a:pPr marL="362524" lvl="1" indent="-214313">
              <a:buFont typeface="Arial" panose="020B0604020202020204" pitchFamily="34" charset="0"/>
              <a:buChar char="•"/>
            </a:pPr>
            <a:r>
              <a:rPr lang="en-CA" sz="1050" i="1" dirty="0"/>
              <a:t>bounded</a:t>
            </a:r>
            <a:r>
              <a:rPr lang="en-CA" sz="1050" dirty="0"/>
              <a:t>, meaning it comes from a fixed source like a file, </a:t>
            </a:r>
          </a:p>
          <a:p>
            <a:pPr marL="362524" lvl="1" indent="-214313">
              <a:buFont typeface="Arial" panose="020B0604020202020204" pitchFamily="34" charset="0"/>
              <a:buChar char="•"/>
            </a:pPr>
            <a:r>
              <a:rPr lang="en-CA" sz="1050" i="1" dirty="0"/>
              <a:t>unbounded</a:t>
            </a:r>
            <a:r>
              <a:rPr lang="en-CA" sz="1050" dirty="0"/>
              <a:t>, meaning it comes from a continuously updating source via a subscription or other mechanism. </a:t>
            </a:r>
          </a:p>
          <a:p>
            <a:pPr marL="214313" indent="-214313">
              <a:buFont typeface="Arial" panose="020B0604020202020204" pitchFamily="34" charset="0"/>
              <a:buChar char="•"/>
            </a:pPr>
            <a:endParaRPr lang="en-CA" sz="1050" b="1" dirty="0"/>
          </a:p>
          <a:p>
            <a:pPr marL="214313" indent="-214313">
              <a:buFont typeface="Arial" panose="020B0604020202020204" pitchFamily="34" charset="0"/>
              <a:buChar char="•"/>
            </a:pPr>
            <a:r>
              <a:rPr lang="en-CA" sz="1050" b="1" dirty="0" err="1"/>
              <a:t>PTransform</a:t>
            </a:r>
            <a:r>
              <a:rPr lang="en-CA" sz="1050" b="1" dirty="0"/>
              <a:t>:</a:t>
            </a:r>
            <a:r>
              <a:rPr lang="en-CA" sz="1050" dirty="0"/>
              <a:t> A </a:t>
            </a:r>
            <a:r>
              <a:rPr lang="en-CA" sz="1050" dirty="0" err="1"/>
              <a:t>PTransform</a:t>
            </a:r>
            <a:r>
              <a:rPr lang="en-CA" sz="1050" dirty="0"/>
              <a:t> represents a data processing operation, or a step, in the pipeline. Every </a:t>
            </a:r>
            <a:r>
              <a:rPr lang="en-CA" sz="1050" dirty="0" err="1"/>
              <a:t>PTransform</a:t>
            </a:r>
            <a:r>
              <a:rPr lang="en-CA" sz="1050" dirty="0"/>
              <a:t> takes one or more </a:t>
            </a:r>
            <a:r>
              <a:rPr lang="en-CA" sz="1050" dirty="0" err="1"/>
              <a:t>PCollection</a:t>
            </a:r>
            <a:r>
              <a:rPr lang="en-CA" sz="1050" dirty="0"/>
              <a:t> objects as input, performs a processing function that you provide on the elements of that </a:t>
            </a:r>
            <a:r>
              <a:rPr lang="en-CA" sz="1050" dirty="0" err="1"/>
              <a:t>PCollection</a:t>
            </a:r>
            <a:r>
              <a:rPr lang="en-CA" sz="1050" dirty="0"/>
              <a:t>, and produces zero or more output </a:t>
            </a:r>
            <a:r>
              <a:rPr lang="en-CA" sz="1050" dirty="0" err="1"/>
              <a:t>PCollection</a:t>
            </a:r>
            <a:r>
              <a:rPr lang="en-CA" sz="1050" dirty="0"/>
              <a:t> objects.</a:t>
            </a:r>
          </a:p>
          <a:p>
            <a:pPr marL="214313" indent="-214313">
              <a:buFont typeface="Arial" panose="020B0604020202020204" pitchFamily="34" charset="0"/>
              <a:buChar char="•"/>
            </a:pPr>
            <a:endParaRPr lang="en-CA" sz="1050" dirty="0"/>
          </a:p>
          <a:p>
            <a:pPr marL="214313" indent="-214313">
              <a:buFont typeface="Arial" panose="020B0604020202020204" pitchFamily="34" charset="0"/>
              <a:buChar char="•"/>
            </a:pPr>
            <a:r>
              <a:rPr lang="en-CA" sz="1050" b="1" dirty="0"/>
              <a:t>I/O transforms</a:t>
            </a:r>
            <a:r>
              <a:rPr lang="en-CA" sz="1050" dirty="0"/>
              <a:t>: “IOs” - library </a:t>
            </a:r>
            <a:r>
              <a:rPr lang="en-CA" sz="1050" dirty="0" err="1"/>
              <a:t>PTransforms</a:t>
            </a:r>
            <a:r>
              <a:rPr lang="en-CA" sz="1050" dirty="0"/>
              <a:t> that read or write data to various external storage systems.</a:t>
            </a:r>
          </a:p>
          <a:p>
            <a:endParaRPr lang="en-CA" sz="1050" dirty="0"/>
          </a:p>
          <a:p>
            <a:endParaRPr lang="en-CA" dirty="0"/>
          </a:p>
        </p:txBody>
      </p:sp>
      <p:pic>
        <p:nvPicPr>
          <p:cNvPr id="4" name="Picture 2">
            <a:extLst>
              <a:ext uri="{FF2B5EF4-FFF2-40B4-BE49-F238E27FC236}">
                <a16:creationId xmlns:a16="http://schemas.microsoft.com/office/drawing/2014/main" id="{6D3C0358-DA81-4DAF-B725-F6A548530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3939538"/>
            <a:ext cx="5143500" cy="9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a:extLst>
              <a:ext uri="{FF2B5EF4-FFF2-40B4-BE49-F238E27FC236}">
                <a16:creationId xmlns:a16="http://schemas.microsoft.com/office/drawing/2014/main" id="{D7129675-E024-450A-9780-D45114CD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8100" y="80963"/>
            <a:ext cx="1485900" cy="1536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97666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F7725-E059-4C71-9B54-69B8CFA639C3}"/>
              </a:ext>
            </a:extLst>
          </p:cNvPr>
          <p:cNvSpPr>
            <a:spLocks noGrp="1"/>
          </p:cNvSpPr>
          <p:nvPr>
            <p:ph type="title"/>
          </p:nvPr>
        </p:nvSpPr>
        <p:spPr/>
        <p:txBody>
          <a:bodyPr/>
          <a:lstStyle/>
          <a:p>
            <a:r>
              <a:rPr lang="en-CA" dirty="0"/>
              <a:t>Runners</a:t>
            </a:r>
          </a:p>
        </p:txBody>
      </p:sp>
      <p:sp>
        <p:nvSpPr>
          <p:cNvPr id="4" name="Rectangle 3">
            <a:extLst>
              <a:ext uri="{FF2B5EF4-FFF2-40B4-BE49-F238E27FC236}">
                <a16:creationId xmlns:a16="http://schemas.microsoft.com/office/drawing/2014/main" id="{06C0DBE9-F1AE-4D2F-9174-3540AC76303A}"/>
              </a:ext>
            </a:extLst>
          </p:cNvPr>
          <p:cNvSpPr/>
          <p:nvPr/>
        </p:nvSpPr>
        <p:spPr>
          <a:xfrm>
            <a:off x="1717040" y="1063229"/>
            <a:ext cx="2457450" cy="3208571"/>
          </a:xfrm>
          <a:prstGeom prst="rect">
            <a:avLst/>
          </a:prstGeom>
        </p:spPr>
        <p:txBody>
          <a:bodyPr wrap="square">
            <a:spAutoFit/>
          </a:bodyPr>
          <a:lstStyle/>
          <a:p>
            <a:pPr defTabSz="685754"/>
            <a:r>
              <a:rPr lang="en-CA" sz="1350" dirty="0">
                <a:solidFill>
                  <a:srgbClr val="000000"/>
                </a:solidFill>
                <a:latin typeface="Calibri"/>
                <a:ea typeface="ＭＳ Ｐゴシック"/>
              </a:rPr>
              <a:t>Specify how a pipeline should run</a:t>
            </a:r>
          </a:p>
          <a:p>
            <a:pPr marL="214313" indent="-214313" defTabSz="685754">
              <a:buFont typeface="Arial" panose="020B0604020202020204" pitchFamily="34" charset="0"/>
              <a:buChar char="•"/>
            </a:pPr>
            <a:r>
              <a:rPr lang="en-CA" sz="1350" dirty="0">
                <a:solidFill>
                  <a:srgbClr val="000000"/>
                </a:solidFill>
                <a:latin typeface="Calibri"/>
                <a:ea typeface="ＭＳ Ｐゴシック"/>
              </a:rPr>
              <a:t> Direct Runner</a:t>
            </a:r>
          </a:p>
          <a:p>
            <a:pPr marL="557189" lvl="1" indent="-214313" defTabSz="685754">
              <a:buFont typeface="Arial" panose="020B0604020202020204" pitchFamily="34" charset="0"/>
              <a:buChar char="•"/>
            </a:pPr>
            <a:r>
              <a:rPr lang="en-CA" sz="1350" dirty="0">
                <a:solidFill>
                  <a:srgbClr val="000000"/>
                </a:solidFill>
                <a:latin typeface="Calibri"/>
                <a:ea typeface="ＭＳ Ｐゴシック"/>
              </a:rPr>
              <a:t>For local, in-memory execution. Great for developing and unit tests </a:t>
            </a:r>
          </a:p>
          <a:p>
            <a:pPr marL="214313" indent="-214313" defTabSz="685754">
              <a:buFont typeface="Arial" panose="020B0604020202020204" pitchFamily="34" charset="0"/>
              <a:buChar char="•"/>
            </a:pPr>
            <a:r>
              <a:rPr lang="en-CA" sz="1350" dirty="0">
                <a:solidFill>
                  <a:srgbClr val="000000"/>
                </a:solidFill>
                <a:latin typeface="Calibri"/>
                <a:ea typeface="ＭＳ Ｐゴシック"/>
              </a:rPr>
              <a:t>Cloud Dataflow Service </a:t>
            </a:r>
          </a:p>
          <a:p>
            <a:pPr marL="557189" lvl="1" indent="-214313" defTabSz="685754">
              <a:buFont typeface="Arial" panose="020B0604020202020204" pitchFamily="34" charset="0"/>
              <a:buChar char="•"/>
            </a:pPr>
            <a:r>
              <a:rPr lang="en-CA" sz="1350" dirty="0">
                <a:solidFill>
                  <a:srgbClr val="000000"/>
                </a:solidFill>
                <a:latin typeface="Calibri"/>
                <a:ea typeface="ＭＳ Ｐゴシック"/>
              </a:rPr>
              <a:t>batch mode: GCE instances poll for work items to execute. </a:t>
            </a:r>
          </a:p>
          <a:p>
            <a:pPr marL="557189" lvl="1" indent="-214313" defTabSz="685754">
              <a:buFont typeface="Arial" panose="020B0604020202020204" pitchFamily="34" charset="0"/>
              <a:buChar char="•"/>
            </a:pPr>
            <a:r>
              <a:rPr lang="en-CA" sz="1350" dirty="0">
                <a:solidFill>
                  <a:srgbClr val="000000"/>
                </a:solidFill>
                <a:latin typeface="Calibri"/>
                <a:ea typeface="ＭＳ Ｐゴシック"/>
              </a:rPr>
              <a:t>streaming mode: GCE instances are set up in a semi-permanent topology</a:t>
            </a:r>
          </a:p>
        </p:txBody>
      </p:sp>
      <p:sp>
        <p:nvSpPr>
          <p:cNvPr id="5" name="Rectangle 4">
            <a:extLst>
              <a:ext uri="{FF2B5EF4-FFF2-40B4-BE49-F238E27FC236}">
                <a16:creationId xmlns:a16="http://schemas.microsoft.com/office/drawing/2014/main" id="{E0E1B2A0-0838-4AE0-87DC-86D53AD44044}"/>
              </a:ext>
            </a:extLst>
          </p:cNvPr>
          <p:cNvSpPr/>
          <p:nvPr/>
        </p:nvSpPr>
        <p:spPr>
          <a:xfrm>
            <a:off x="4917440" y="1063229"/>
            <a:ext cx="2457450" cy="300082"/>
          </a:xfrm>
          <a:prstGeom prst="rect">
            <a:avLst/>
          </a:prstGeom>
        </p:spPr>
        <p:txBody>
          <a:bodyPr wrap="square">
            <a:spAutoFit/>
          </a:bodyPr>
          <a:lstStyle/>
          <a:p>
            <a:pPr defTabSz="685754"/>
            <a:r>
              <a:rPr lang="en-CA" sz="1350" dirty="0">
                <a:solidFill>
                  <a:srgbClr val="000000"/>
                </a:solidFill>
                <a:latin typeface="Calibri"/>
                <a:ea typeface="ＭＳ Ｐゴシック"/>
              </a:rPr>
              <a:t>Example: tweeter </a:t>
            </a:r>
          </a:p>
        </p:txBody>
      </p:sp>
      <p:pic>
        <p:nvPicPr>
          <p:cNvPr id="6" name="Picture 2">
            <a:extLst>
              <a:ext uri="{FF2B5EF4-FFF2-40B4-BE49-F238E27FC236}">
                <a16:creationId xmlns:a16="http://schemas.microsoft.com/office/drawing/2014/main" id="{22F8C7AA-9696-4083-AB85-8B80E3943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940" y="1463279"/>
            <a:ext cx="3978804" cy="321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4566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BBB0-96E8-49FE-B857-A001C78F75B3}"/>
              </a:ext>
            </a:extLst>
          </p:cNvPr>
          <p:cNvSpPr>
            <a:spLocks noGrp="1"/>
          </p:cNvSpPr>
          <p:nvPr>
            <p:ph type="title"/>
          </p:nvPr>
        </p:nvSpPr>
        <p:spPr/>
        <p:txBody>
          <a:bodyPr/>
          <a:lstStyle/>
          <a:p>
            <a:r>
              <a:rPr lang="en-CA" dirty="0"/>
              <a:t>Data flow templates</a:t>
            </a:r>
          </a:p>
        </p:txBody>
      </p:sp>
      <p:sp>
        <p:nvSpPr>
          <p:cNvPr id="3" name="Content Placeholder 2">
            <a:extLst>
              <a:ext uri="{FF2B5EF4-FFF2-40B4-BE49-F238E27FC236}">
                <a16:creationId xmlns:a16="http://schemas.microsoft.com/office/drawing/2014/main" id="{B721F4AF-8125-41E6-BCD4-79BF13D7D995}"/>
              </a:ext>
            </a:extLst>
          </p:cNvPr>
          <p:cNvSpPr>
            <a:spLocks noGrp="1"/>
          </p:cNvSpPr>
          <p:nvPr>
            <p:ph idx="1"/>
          </p:nvPr>
        </p:nvSpPr>
        <p:spPr/>
        <p:txBody>
          <a:bodyPr/>
          <a:lstStyle/>
          <a:p>
            <a:r>
              <a:rPr lang="en-CA" dirty="0">
                <a:hlinkClick r:id="rId2"/>
              </a:rPr>
              <a:t>http://github.com/GoogleCloudPlatform/DataflowTemplates</a:t>
            </a:r>
            <a:r>
              <a:rPr lang="en-CA" dirty="0"/>
              <a:t>  </a:t>
            </a:r>
          </a:p>
        </p:txBody>
      </p:sp>
      <p:pic>
        <p:nvPicPr>
          <p:cNvPr id="4" name="Picture 3">
            <a:extLst>
              <a:ext uri="{FF2B5EF4-FFF2-40B4-BE49-F238E27FC236}">
                <a16:creationId xmlns:a16="http://schemas.microsoft.com/office/drawing/2014/main" id="{193E9E04-F279-4899-B9A5-C25616D6852F}"/>
              </a:ext>
            </a:extLst>
          </p:cNvPr>
          <p:cNvPicPr>
            <a:picLocks noChangeAspect="1"/>
          </p:cNvPicPr>
          <p:nvPr/>
        </p:nvPicPr>
        <p:blipFill>
          <a:blip r:embed="rId3"/>
          <a:stretch>
            <a:fillRect/>
          </a:stretch>
        </p:blipFill>
        <p:spPr>
          <a:xfrm>
            <a:off x="1579880" y="1752158"/>
            <a:ext cx="7327900" cy="2375004"/>
          </a:xfrm>
          <a:prstGeom prst="rect">
            <a:avLst/>
          </a:prstGeom>
        </p:spPr>
      </p:pic>
    </p:spTree>
    <p:extLst>
      <p:ext uri="{BB962C8B-B14F-4D97-AF65-F5344CB8AC3E}">
        <p14:creationId xmlns:p14="http://schemas.microsoft.com/office/powerpoint/2010/main" val="731695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95F4-C00C-4ED0-84C9-96727730E265}"/>
              </a:ext>
            </a:extLst>
          </p:cNvPr>
          <p:cNvSpPr>
            <a:spLocks noGrp="1"/>
          </p:cNvSpPr>
          <p:nvPr>
            <p:ph type="title"/>
          </p:nvPr>
        </p:nvSpPr>
        <p:spPr/>
        <p:txBody>
          <a:bodyPr/>
          <a:lstStyle/>
          <a:p>
            <a:r>
              <a:rPr lang="en-CA" b="0" dirty="0"/>
              <a:t>real-time and batch</a:t>
            </a:r>
            <a:endParaRPr lang="en-CA" dirty="0"/>
          </a:p>
        </p:txBody>
      </p:sp>
      <p:pic>
        <p:nvPicPr>
          <p:cNvPr id="4" name="Content Placeholder 3">
            <a:extLst>
              <a:ext uri="{FF2B5EF4-FFF2-40B4-BE49-F238E27FC236}">
                <a16:creationId xmlns:a16="http://schemas.microsoft.com/office/drawing/2014/main" id="{9BEAAAD6-E94E-4859-8FA5-A67CBB3B1566}"/>
              </a:ext>
            </a:extLst>
          </p:cNvPr>
          <p:cNvPicPr>
            <a:picLocks noGrp="1" noChangeAspect="1"/>
          </p:cNvPicPr>
          <p:nvPr>
            <p:ph idx="1"/>
          </p:nvPr>
        </p:nvPicPr>
        <p:blipFill>
          <a:blip r:embed="rId2"/>
          <a:stretch>
            <a:fillRect/>
          </a:stretch>
        </p:blipFill>
        <p:spPr>
          <a:xfrm>
            <a:off x="3383526" y="1200150"/>
            <a:ext cx="3637423" cy="3394075"/>
          </a:xfrm>
          <a:prstGeom prst="rect">
            <a:avLst/>
          </a:prstGeom>
        </p:spPr>
      </p:pic>
    </p:spTree>
    <p:extLst>
      <p:ext uri="{BB962C8B-B14F-4D97-AF65-F5344CB8AC3E}">
        <p14:creationId xmlns:p14="http://schemas.microsoft.com/office/powerpoint/2010/main" val="225677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059B-B687-446B-AE60-6B01E28226D9}"/>
              </a:ext>
            </a:extLst>
          </p:cNvPr>
          <p:cNvSpPr>
            <a:spLocks noGrp="1"/>
          </p:cNvSpPr>
          <p:nvPr>
            <p:ph type="title"/>
          </p:nvPr>
        </p:nvSpPr>
        <p:spPr/>
        <p:txBody>
          <a:bodyPr/>
          <a:lstStyle/>
          <a:p>
            <a:r>
              <a:rPr lang="en-CA" dirty="0"/>
              <a:t>Big data pipeline</a:t>
            </a:r>
          </a:p>
        </p:txBody>
      </p:sp>
      <p:pic>
        <p:nvPicPr>
          <p:cNvPr id="7" name="Content Placeholder 6">
            <a:extLst>
              <a:ext uri="{FF2B5EF4-FFF2-40B4-BE49-F238E27FC236}">
                <a16:creationId xmlns:a16="http://schemas.microsoft.com/office/drawing/2014/main" id="{86DE37FC-08D2-42EF-8EFC-88A44C61AD3F}"/>
              </a:ext>
            </a:extLst>
          </p:cNvPr>
          <p:cNvPicPr>
            <a:picLocks noGrp="1" noChangeAspect="1"/>
          </p:cNvPicPr>
          <p:nvPr>
            <p:ph idx="1"/>
          </p:nvPr>
        </p:nvPicPr>
        <p:blipFill>
          <a:blip r:embed="rId2"/>
          <a:stretch>
            <a:fillRect/>
          </a:stretch>
        </p:blipFill>
        <p:spPr>
          <a:xfrm>
            <a:off x="1717675" y="1827559"/>
            <a:ext cx="6969125" cy="2139256"/>
          </a:xfrm>
          <a:prstGeom prst="rect">
            <a:avLst/>
          </a:prstGeom>
        </p:spPr>
      </p:pic>
    </p:spTree>
    <p:extLst>
      <p:ext uri="{BB962C8B-B14F-4D97-AF65-F5344CB8AC3E}">
        <p14:creationId xmlns:p14="http://schemas.microsoft.com/office/powerpoint/2010/main" val="3227952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Big Query</a:t>
            </a:r>
          </a:p>
        </p:txBody>
      </p:sp>
      <p:sp>
        <p:nvSpPr>
          <p:cNvPr id="3" name="Content Placeholder 2"/>
          <p:cNvSpPr>
            <a:spLocks noGrp="1"/>
          </p:cNvSpPr>
          <p:nvPr>
            <p:ph idx="1"/>
          </p:nvPr>
        </p:nvSpPr>
        <p:spPr/>
        <p:txBody>
          <a:bodyPr>
            <a:normAutofit fontScale="70000" lnSpcReduction="20000"/>
          </a:bodyPr>
          <a:lstStyle/>
          <a:p>
            <a:r>
              <a:rPr lang="en-CA" dirty="0"/>
              <a:t>Big query is Google's enterprise data warehouse offering</a:t>
            </a:r>
          </a:p>
          <a:p>
            <a:pPr lvl="2"/>
            <a:r>
              <a:rPr lang="en-CA" dirty="0"/>
              <a:t>Convenience of Standard SQL</a:t>
            </a:r>
          </a:p>
          <a:p>
            <a:pPr lvl="2"/>
            <a:r>
              <a:rPr lang="en-CA" dirty="0"/>
              <a:t>Fully managed and </a:t>
            </a:r>
            <a:r>
              <a:rPr lang="en-CA" dirty="0" err="1"/>
              <a:t>serverless</a:t>
            </a:r>
            <a:endParaRPr lang="en-CA" dirty="0"/>
          </a:p>
          <a:p>
            <a:pPr lvl="3"/>
            <a:r>
              <a:rPr lang="en-CA" dirty="0"/>
              <a:t>Storing, compression, encryption, replication, performance tuning, and scaling. </a:t>
            </a:r>
          </a:p>
          <a:p>
            <a:pPr lvl="2"/>
            <a:r>
              <a:rPr lang="en-CA" dirty="0"/>
              <a:t>Petabyte scale storage and queries</a:t>
            </a:r>
          </a:p>
          <a:p>
            <a:pPr lvl="2"/>
            <a:r>
              <a:rPr lang="en-CA" dirty="0"/>
              <a:t>Real-time analytics on streaming data</a:t>
            </a:r>
          </a:p>
          <a:p>
            <a:pPr marL="1216" lvl="1" indent="0">
              <a:buNone/>
            </a:pPr>
            <a:endParaRPr lang="en-CA" dirty="0"/>
          </a:p>
          <a:p>
            <a:pPr marL="1216" lvl="1" indent="0">
              <a:buNone/>
            </a:pPr>
            <a:r>
              <a:rPr lang="en-CA" dirty="0"/>
              <a:t>BigQuery is </a:t>
            </a:r>
            <a:r>
              <a:rPr lang="en-CA" u="sng" dirty="0"/>
              <a:t>not </a:t>
            </a:r>
          </a:p>
          <a:p>
            <a:pPr lvl="2"/>
            <a:r>
              <a:rPr lang="en-CA" dirty="0"/>
              <a:t>a polished set of reports. </a:t>
            </a:r>
          </a:p>
          <a:p>
            <a:pPr lvl="3"/>
            <a:r>
              <a:rPr lang="en-CA" dirty="0"/>
              <a:t>There are no reporting capabilities built directly into BigQuery.</a:t>
            </a:r>
          </a:p>
          <a:p>
            <a:pPr lvl="2"/>
            <a:r>
              <a:rPr lang="en-CA" dirty="0"/>
              <a:t>a traditional relational database. </a:t>
            </a:r>
          </a:p>
          <a:p>
            <a:pPr lvl="3"/>
            <a:r>
              <a:rPr lang="en-CA" dirty="0"/>
              <a:t>BigQuery is optimized to operate over large, distributed data sets, and its structure can include nesting and repeating values. Because of this, the BigQuery query language is “SQL-like” but does not conform in all ways to the SQL standard. </a:t>
            </a:r>
          </a:p>
          <a:p>
            <a:pPr lvl="3"/>
            <a:r>
              <a:rPr lang="en-CA" dirty="0"/>
              <a:t>Data in BigQuery tables cannot be changed or updated; a table may only be appended to.</a:t>
            </a:r>
          </a:p>
          <a:p>
            <a:pPr lvl="3"/>
            <a:r>
              <a:rPr lang="en-CA" dirty="0"/>
              <a:t>Creating and updating tables and adding data to existing tables is accomplished via API calls rather than SQL commands.</a:t>
            </a:r>
          </a:p>
          <a:p>
            <a:pPr lvl="1"/>
            <a:endParaRPr lang="en-CA" dirty="0"/>
          </a:p>
        </p:txBody>
      </p:sp>
    </p:spTree>
    <p:extLst>
      <p:ext uri="{BB962C8B-B14F-4D97-AF65-F5344CB8AC3E}">
        <p14:creationId xmlns:p14="http://schemas.microsoft.com/office/powerpoint/2010/main" val="677963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BigQuery and Its Components</a:t>
            </a:r>
          </a:p>
        </p:txBody>
      </p:sp>
      <p:sp>
        <p:nvSpPr>
          <p:cNvPr id="3" name="Content Placeholder 2"/>
          <p:cNvSpPr>
            <a:spLocks noGrp="1"/>
          </p:cNvSpPr>
          <p:nvPr>
            <p:ph idx="1"/>
          </p:nvPr>
        </p:nvSpPr>
        <p:spPr>
          <a:xfrm>
            <a:off x="1314450" y="2286000"/>
            <a:ext cx="4229101" cy="2457450"/>
          </a:xfrm>
        </p:spPr>
        <p:txBody>
          <a:bodyPr>
            <a:normAutofit fontScale="85000" lnSpcReduction="10000"/>
          </a:bodyPr>
          <a:lstStyle/>
          <a:p>
            <a:pPr>
              <a:lnSpc>
                <a:spcPct val="150000"/>
              </a:lnSpc>
            </a:pPr>
            <a:r>
              <a:rPr lang="en-CA" sz="1050" b="1" dirty="0"/>
              <a:t>1. Opinionated Storage Engine</a:t>
            </a:r>
            <a:r>
              <a:rPr lang="en-CA" sz="1050" dirty="0"/>
              <a:t> </a:t>
            </a:r>
          </a:p>
          <a:p>
            <a:pPr>
              <a:lnSpc>
                <a:spcPct val="150000"/>
              </a:lnSpc>
            </a:pPr>
            <a:r>
              <a:rPr lang="en-CA" sz="1050" b="1" dirty="0"/>
              <a:t>2. Jupiter Network:</a:t>
            </a:r>
            <a:r>
              <a:rPr lang="en-CA" sz="1050" dirty="0"/>
              <a:t> Internal data center network that allows BigQuery to separate storage and compute.</a:t>
            </a:r>
          </a:p>
          <a:p>
            <a:pPr>
              <a:lnSpc>
                <a:spcPct val="150000"/>
              </a:lnSpc>
            </a:pPr>
            <a:r>
              <a:rPr lang="en-CA" sz="1050" b="1" dirty="0"/>
              <a:t>3. Standard SQL and </a:t>
            </a:r>
            <a:r>
              <a:rPr lang="en-CA" sz="1050" b="1" dirty="0" err="1"/>
              <a:t>Dremel</a:t>
            </a:r>
            <a:r>
              <a:rPr lang="en-CA" sz="1050" b="1" dirty="0"/>
              <a:t> Execution Engine</a:t>
            </a:r>
            <a:r>
              <a:rPr lang="en-CA" sz="1050" dirty="0"/>
              <a:t>: Allows smart scheduling and pipeline execution.</a:t>
            </a:r>
          </a:p>
          <a:p>
            <a:pPr>
              <a:lnSpc>
                <a:spcPct val="150000"/>
              </a:lnSpc>
            </a:pPr>
            <a:r>
              <a:rPr lang="en-CA" sz="1050" b="1" dirty="0"/>
              <a:t>4. Federated Query Engine:</a:t>
            </a:r>
            <a:r>
              <a:rPr lang="en-CA" sz="1050" dirty="0"/>
              <a:t> If the data is in GCS, Google Drive or </a:t>
            </a:r>
            <a:r>
              <a:rPr lang="en-CA" sz="1050" dirty="0" err="1"/>
              <a:t>Bigtable</a:t>
            </a:r>
            <a:r>
              <a:rPr lang="en-CA" sz="1050" dirty="0"/>
              <a:t>, you can query data from BigQuery with no data movement. </a:t>
            </a:r>
          </a:p>
          <a:p>
            <a:pPr>
              <a:lnSpc>
                <a:spcPct val="150000"/>
              </a:lnSpc>
            </a:pPr>
            <a:r>
              <a:rPr lang="en-CA" sz="1050" b="1" dirty="0"/>
              <a:t>5. IAM, Audit Logs and Authentication:</a:t>
            </a:r>
            <a:r>
              <a:rPr lang="en-CA" sz="1050" dirty="0"/>
              <a:t> OAuth and Service Accounts are the two modes of authentication used for access controls.</a:t>
            </a:r>
          </a:p>
          <a:p>
            <a:pPr>
              <a:lnSpc>
                <a:spcPct val="150000"/>
              </a:lnSpc>
            </a:pPr>
            <a:r>
              <a:rPr lang="en-CA" sz="1050" b="1" dirty="0"/>
              <a:t>6. UX, CLI, SDK, ODBC/JDBC, and API Access pattern</a:t>
            </a:r>
            <a:endParaRPr lang="en-CA" sz="1050" dirty="0"/>
          </a:p>
          <a:p>
            <a:pPr>
              <a:lnSpc>
                <a:spcPct val="150000"/>
              </a:lnSpc>
            </a:pPr>
            <a:endParaRPr lang="en-CA" sz="1050" dirty="0"/>
          </a:p>
        </p:txBody>
      </p:sp>
      <p:pic>
        <p:nvPicPr>
          <p:cNvPr id="32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341" y="2365771"/>
            <a:ext cx="2153331"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9081" y="757237"/>
            <a:ext cx="4850606" cy="1528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8493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BigQuery features</a:t>
            </a:r>
          </a:p>
        </p:txBody>
      </p:sp>
      <p:sp>
        <p:nvSpPr>
          <p:cNvPr id="3" name="Content Placeholder 2"/>
          <p:cNvSpPr>
            <a:spLocks noGrp="1"/>
          </p:cNvSpPr>
          <p:nvPr>
            <p:ph idx="1"/>
          </p:nvPr>
        </p:nvSpPr>
        <p:spPr>
          <a:xfrm>
            <a:off x="1485900" y="800101"/>
            <a:ext cx="6172200" cy="3794522"/>
          </a:xfrm>
        </p:spPr>
        <p:txBody>
          <a:bodyPr numCol="2">
            <a:normAutofit fontScale="85000" lnSpcReduction="10000"/>
          </a:bodyPr>
          <a:lstStyle/>
          <a:p>
            <a:pPr marL="214313" indent="-214313">
              <a:lnSpc>
                <a:spcPct val="200000"/>
              </a:lnSpc>
              <a:buFont typeface="Arial" panose="020B0604020202020204" pitchFamily="34" charset="0"/>
              <a:buChar char="•"/>
            </a:pPr>
            <a:r>
              <a:rPr lang="en-CA" b="1" dirty="0"/>
              <a:t>Real-Time Analytics</a:t>
            </a:r>
          </a:p>
          <a:p>
            <a:pPr marL="214313" indent="-214313">
              <a:lnSpc>
                <a:spcPct val="200000"/>
              </a:lnSpc>
              <a:buFont typeface="Arial" panose="020B0604020202020204" pitchFamily="34" charset="0"/>
              <a:buChar char="•"/>
            </a:pPr>
            <a:r>
              <a:rPr lang="en-CA" b="1" dirty="0"/>
              <a:t>High Availability</a:t>
            </a:r>
          </a:p>
          <a:p>
            <a:pPr marL="214313" indent="-214313">
              <a:lnSpc>
                <a:spcPct val="200000"/>
              </a:lnSpc>
              <a:buFont typeface="Arial" panose="020B0604020202020204" pitchFamily="34" charset="0"/>
              <a:buChar char="•"/>
            </a:pPr>
            <a:r>
              <a:rPr lang="en-CA" b="1" dirty="0"/>
              <a:t>Standard SQL</a:t>
            </a:r>
          </a:p>
          <a:p>
            <a:pPr marL="214313" indent="-214313">
              <a:lnSpc>
                <a:spcPct val="200000"/>
              </a:lnSpc>
              <a:buFont typeface="Arial" panose="020B0604020202020204" pitchFamily="34" charset="0"/>
              <a:buChar char="•"/>
            </a:pPr>
            <a:r>
              <a:rPr lang="en-CA" b="1" dirty="0" err="1"/>
              <a:t>Serverless</a:t>
            </a:r>
            <a:r>
              <a:rPr lang="en-CA" dirty="0"/>
              <a:t> </a:t>
            </a:r>
          </a:p>
          <a:p>
            <a:pPr marL="214313" indent="-214313">
              <a:lnSpc>
                <a:spcPct val="200000"/>
              </a:lnSpc>
              <a:buFont typeface="Arial" panose="020B0604020202020204" pitchFamily="34" charset="0"/>
              <a:buChar char="•"/>
            </a:pPr>
            <a:r>
              <a:rPr lang="en-CA" b="1" dirty="0"/>
              <a:t>Locality</a:t>
            </a:r>
          </a:p>
          <a:p>
            <a:pPr marL="214313" indent="-214313">
              <a:lnSpc>
                <a:spcPct val="200000"/>
              </a:lnSpc>
              <a:buFont typeface="Arial" panose="020B0604020202020204" pitchFamily="34" charset="0"/>
              <a:buChar char="•"/>
            </a:pPr>
            <a:r>
              <a:rPr lang="en-CA" b="1" dirty="0"/>
              <a:t>Security</a:t>
            </a:r>
          </a:p>
          <a:p>
            <a:pPr marL="214313" indent="-214313">
              <a:lnSpc>
                <a:spcPct val="200000"/>
              </a:lnSpc>
              <a:buFont typeface="Arial" panose="020B0604020202020204" pitchFamily="34" charset="0"/>
              <a:buChar char="•"/>
            </a:pPr>
            <a:r>
              <a:rPr lang="en-CA" b="1" dirty="0"/>
              <a:t>Data Transfer Service</a:t>
            </a:r>
          </a:p>
          <a:p>
            <a:pPr marL="214313" indent="-214313">
              <a:lnSpc>
                <a:spcPct val="200000"/>
              </a:lnSpc>
              <a:buFont typeface="Arial" panose="020B0604020202020204" pitchFamily="34" charset="0"/>
              <a:buChar char="•"/>
            </a:pPr>
            <a:r>
              <a:rPr lang="en-CA" b="1" dirty="0"/>
              <a:t>Automatic Backup</a:t>
            </a:r>
          </a:p>
          <a:p>
            <a:pPr marL="214313" indent="-214313">
              <a:lnSpc>
                <a:spcPct val="200000"/>
              </a:lnSpc>
              <a:buFont typeface="Arial" panose="020B0604020202020204" pitchFamily="34" charset="0"/>
              <a:buChar char="•"/>
            </a:pPr>
            <a:r>
              <a:rPr lang="en-CA" b="1" dirty="0"/>
              <a:t>Big Data Ecosystem Integration</a:t>
            </a:r>
          </a:p>
          <a:p>
            <a:pPr marL="214313" indent="-214313">
              <a:lnSpc>
                <a:spcPct val="200000"/>
              </a:lnSpc>
              <a:buFont typeface="Arial" panose="020B0604020202020204" pitchFamily="34" charset="0"/>
              <a:buChar char="•"/>
            </a:pPr>
            <a:r>
              <a:rPr lang="en-CA" b="1" dirty="0"/>
              <a:t>Cost Control</a:t>
            </a:r>
            <a:endParaRPr lang="en-CA" dirty="0"/>
          </a:p>
          <a:p>
            <a:pPr marL="214313" indent="-214313">
              <a:lnSpc>
                <a:spcPct val="200000"/>
              </a:lnSpc>
              <a:buFont typeface="Arial" panose="020B0604020202020204" pitchFamily="34" charset="0"/>
              <a:buChar char="•"/>
            </a:pPr>
            <a:r>
              <a:rPr lang="en-CA" b="1" dirty="0"/>
              <a:t>Integrate with </a:t>
            </a:r>
            <a:r>
              <a:rPr lang="en-CA" b="1" dirty="0" err="1"/>
              <a:t>TensorFlow</a:t>
            </a:r>
            <a:r>
              <a:rPr lang="en-CA" b="1" dirty="0"/>
              <a:t> and </a:t>
            </a:r>
            <a:r>
              <a:rPr lang="en-CA" b="1" dirty="0" err="1"/>
              <a:t>CloudML</a:t>
            </a:r>
            <a:endParaRPr lang="en-CA" b="1" dirty="0"/>
          </a:p>
          <a:p>
            <a:pPr marL="214313" indent="-214313">
              <a:lnSpc>
                <a:spcPct val="200000"/>
              </a:lnSpc>
              <a:buFont typeface="Arial" panose="020B0604020202020204" pitchFamily="34" charset="0"/>
              <a:buChar char="•"/>
            </a:pPr>
            <a:r>
              <a:rPr lang="en-CA" b="1" dirty="0"/>
              <a:t>Data Ingestion</a:t>
            </a:r>
          </a:p>
          <a:p>
            <a:pPr marL="214313" indent="-214313">
              <a:lnSpc>
                <a:spcPct val="200000"/>
              </a:lnSpc>
              <a:buFont typeface="Arial" panose="020B0604020202020204" pitchFamily="34" charset="0"/>
              <a:buChar char="•"/>
            </a:pPr>
            <a:r>
              <a:rPr lang="en-CA" b="1" dirty="0"/>
              <a:t>REST API Interaction</a:t>
            </a:r>
            <a:r>
              <a:rPr lang="en-CA" dirty="0"/>
              <a:t> </a:t>
            </a:r>
          </a:p>
          <a:p>
            <a:pPr marL="214313" indent="-214313">
              <a:lnSpc>
                <a:spcPct val="200000"/>
              </a:lnSpc>
              <a:buFont typeface="Arial" panose="020B0604020202020204" pitchFamily="34" charset="0"/>
              <a:buChar char="•"/>
            </a:pPr>
            <a:r>
              <a:rPr lang="en-CA" b="1" dirty="0"/>
              <a:t>No distribution or sort keys</a:t>
            </a:r>
          </a:p>
          <a:p>
            <a:pPr marL="214313" indent="-214313">
              <a:lnSpc>
                <a:spcPct val="200000"/>
              </a:lnSpc>
              <a:buFont typeface="Arial" panose="020B0604020202020204" pitchFamily="34" charset="0"/>
              <a:buChar char="•"/>
            </a:pPr>
            <a:r>
              <a:rPr lang="en-CA" b="1" dirty="0"/>
              <a:t>Caching</a:t>
            </a:r>
            <a:endParaRPr lang="en-CA"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550" y="2686050"/>
            <a:ext cx="3102742" cy="2091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5475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dirty="0"/>
              <a:t>BigQuery hierarchy</a:t>
            </a:r>
          </a:p>
        </p:txBody>
      </p:sp>
      <p:sp>
        <p:nvSpPr>
          <p:cNvPr id="3" name="Content Placeholder 2"/>
          <p:cNvSpPr>
            <a:spLocks noGrp="1"/>
          </p:cNvSpPr>
          <p:nvPr>
            <p:ph idx="1"/>
          </p:nvPr>
        </p:nvSpPr>
        <p:spPr>
          <a:xfrm>
            <a:off x="1630680" y="1226821"/>
            <a:ext cx="6172200" cy="3794522"/>
          </a:xfrm>
        </p:spPr>
        <p:txBody>
          <a:bodyPr>
            <a:normAutofit fontScale="55000" lnSpcReduction="20000"/>
          </a:bodyPr>
          <a:lstStyle/>
          <a:p>
            <a:pPr>
              <a:spcAft>
                <a:spcPts val="450"/>
              </a:spcAft>
            </a:pPr>
            <a:r>
              <a:rPr lang="en-CA" dirty="0"/>
              <a:t>BigQuery stores data using the following hierarchy of containers:</a:t>
            </a:r>
          </a:p>
          <a:p>
            <a:pPr lvl="1">
              <a:spcAft>
                <a:spcPts val="450"/>
              </a:spcAft>
            </a:pPr>
            <a:r>
              <a:rPr lang="en-CA" b="1" i="1" dirty="0"/>
              <a:t>Projects</a:t>
            </a:r>
            <a:r>
              <a:rPr lang="en-CA" dirty="0"/>
              <a:t>: </a:t>
            </a:r>
          </a:p>
          <a:p>
            <a:pPr lvl="2">
              <a:spcAft>
                <a:spcPts val="450"/>
              </a:spcAft>
            </a:pPr>
            <a:r>
              <a:rPr lang="en-CA" dirty="0"/>
              <a:t>Top-level containers; holding resources and user data, store information such as billing data and authorized users. </a:t>
            </a:r>
          </a:p>
          <a:p>
            <a:pPr lvl="1">
              <a:spcAft>
                <a:spcPts val="450"/>
              </a:spcAft>
            </a:pPr>
            <a:r>
              <a:rPr lang="en-CA" b="1" i="1" dirty="0"/>
              <a:t>Datasets</a:t>
            </a:r>
            <a:r>
              <a:rPr lang="en-CA" dirty="0"/>
              <a:t>:  </a:t>
            </a:r>
          </a:p>
          <a:p>
            <a:pPr lvl="2">
              <a:spcAft>
                <a:spcPts val="450"/>
              </a:spcAft>
            </a:pPr>
            <a:r>
              <a:rPr lang="en-CA" dirty="0"/>
              <a:t>BigQuery–specific data containers under projects. </a:t>
            </a:r>
          </a:p>
          <a:p>
            <a:pPr lvl="2">
              <a:spcAft>
                <a:spcPts val="450"/>
              </a:spcAft>
            </a:pPr>
            <a:r>
              <a:rPr lang="en-CA" dirty="0"/>
              <a:t>Every table must live inside a dataset. A dataset is assigned to a single project. In addition, datasets let you control access to tables by using access control lists (ACLs).</a:t>
            </a:r>
          </a:p>
          <a:p>
            <a:pPr lvl="1">
              <a:spcAft>
                <a:spcPts val="450"/>
              </a:spcAft>
            </a:pPr>
            <a:r>
              <a:rPr lang="en-CA" b="1" i="1" dirty="0"/>
              <a:t>Tables</a:t>
            </a:r>
            <a:r>
              <a:rPr lang="en-CA" dirty="0"/>
              <a:t>: </a:t>
            </a:r>
          </a:p>
          <a:p>
            <a:pPr lvl="2">
              <a:spcAft>
                <a:spcPts val="450"/>
              </a:spcAft>
            </a:pPr>
            <a:r>
              <a:rPr lang="en-CA" dirty="0"/>
              <a:t>Tables contain the data in BigQuery, along with a corresponding table schema. </a:t>
            </a:r>
          </a:p>
          <a:p>
            <a:pPr lvl="2">
              <a:spcAft>
                <a:spcPts val="450"/>
              </a:spcAft>
            </a:pPr>
            <a:r>
              <a:rPr lang="en-CA" dirty="0"/>
              <a:t>Each column of that data is stored separately. </a:t>
            </a:r>
          </a:p>
          <a:p>
            <a:pPr lvl="2">
              <a:spcAft>
                <a:spcPts val="450"/>
              </a:spcAft>
            </a:pPr>
            <a:r>
              <a:rPr lang="en-CA" dirty="0"/>
              <a:t>The values in each column are compressed, run-length encoded, and encrypted, and the corresponding data file is replicated. </a:t>
            </a:r>
          </a:p>
          <a:p>
            <a:pPr lvl="2">
              <a:spcAft>
                <a:spcPts val="450"/>
              </a:spcAft>
            </a:pPr>
            <a:r>
              <a:rPr lang="en-CA" dirty="0"/>
              <a:t>Each of these replicas is then stored in the underlying distributed filesystem, known as </a:t>
            </a:r>
            <a:r>
              <a:rPr lang="en-CA" b="1" dirty="0"/>
              <a:t>Colossus</a:t>
            </a:r>
            <a:r>
              <a:rPr lang="en-CA" dirty="0"/>
              <a:t>.</a:t>
            </a:r>
          </a:p>
          <a:p>
            <a:pPr lvl="2">
              <a:spcAft>
                <a:spcPts val="450"/>
              </a:spcAft>
            </a:pPr>
            <a:r>
              <a:rPr lang="en-CA" dirty="0"/>
              <a:t>Tables are required in various data import scenarios: when data is loaded into a new table name in a dataset, when an existing table is copied into a new table name, and when running queries. BigQuery also supports </a:t>
            </a:r>
            <a:r>
              <a:rPr lang="en-CA" i="1" dirty="0"/>
              <a:t>views</a:t>
            </a:r>
            <a:r>
              <a:rPr lang="en-CA" dirty="0"/>
              <a:t>, which are virtual tables defined by a SQL query.</a:t>
            </a:r>
          </a:p>
          <a:p>
            <a:pPr marL="149426" lvl="2" indent="0">
              <a:spcAft>
                <a:spcPts val="450"/>
              </a:spcAft>
              <a:buNone/>
            </a:pPr>
            <a:endParaRPr lang="en-CA" dirty="0"/>
          </a:p>
          <a:p>
            <a:pPr>
              <a:spcAft>
                <a:spcPts val="450"/>
              </a:spcAft>
            </a:pPr>
            <a:endParaRPr lang="en-CA" i="1" dirty="0"/>
          </a:p>
          <a:p>
            <a:pPr>
              <a:spcAft>
                <a:spcPts val="450"/>
              </a:spcAft>
            </a:pPr>
            <a:r>
              <a:rPr lang="en-CA" i="1" dirty="0"/>
              <a:t>Big query Jobs</a:t>
            </a:r>
            <a:r>
              <a:rPr lang="en-CA" dirty="0"/>
              <a:t>: The associated actions of loading data, running queries, and exporting information</a:t>
            </a:r>
            <a:endParaRPr lang="en-CA" sz="900" dirty="0"/>
          </a:p>
        </p:txBody>
      </p:sp>
    </p:spTree>
    <p:extLst>
      <p:ext uri="{BB962C8B-B14F-4D97-AF65-F5344CB8AC3E}">
        <p14:creationId xmlns:p14="http://schemas.microsoft.com/office/powerpoint/2010/main" val="3200956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BigQuery’s</a:t>
            </a:r>
            <a:r>
              <a:rPr lang="en-CA" dirty="0"/>
              <a:t> query language</a:t>
            </a:r>
          </a:p>
        </p:txBody>
      </p:sp>
      <p:sp>
        <p:nvSpPr>
          <p:cNvPr id="3" name="Content Placeholder 2"/>
          <p:cNvSpPr>
            <a:spLocks noGrp="1"/>
          </p:cNvSpPr>
          <p:nvPr>
            <p:ph idx="1"/>
          </p:nvPr>
        </p:nvSpPr>
        <p:spPr>
          <a:xfrm>
            <a:off x="1485900" y="1123951"/>
            <a:ext cx="6172200" cy="1714500"/>
          </a:xfrm>
        </p:spPr>
        <p:txBody>
          <a:bodyPr>
            <a:normAutofit fontScale="85000" lnSpcReduction="20000"/>
          </a:bodyPr>
          <a:lstStyle/>
          <a:p>
            <a:r>
              <a:rPr lang="en-CA" dirty="0"/>
              <a:t>A query is a statement of the desired results from the dataset that can include the following clauses:</a:t>
            </a:r>
          </a:p>
          <a:p>
            <a:pPr marL="600075" lvl="2" indent="0">
              <a:buNone/>
            </a:pPr>
            <a:r>
              <a:rPr lang="en-CA" dirty="0"/>
              <a:t>SELECT </a:t>
            </a:r>
            <a:r>
              <a:rPr lang="en-CA" i="1" dirty="0"/>
              <a:t>some fields</a:t>
            </a:r>
            <a:br>
              <a:rPr lang="en-CA" dirty="0"/>
            </a:br>
            <a:r>
              <a:rPr lang="en-CA" dirty="0"/>
              <a:t>FROM </a:t>
            </a:r>
            <a:r>
              <a:rPr lang="en-CA" i="1" dirty="0"/>
              <a:t>some tables</a:t>
            </a:r>
            <a:br>
              <a:rPr lang="en-CA" dirty="0"/>
            </a:br>
            <a:r>
              <a:rPr lang="en-CA" dirty="0"/>
              <a:t>WHERE </a:t>
            </a:r>
            <a:r>
              <a:rPr lang="en-CA" i="1" dirty="0"/>
              <a:t>the record is interesting</a:t>
            </a:r>
            <a:br>
              <a:rPr lang="en-CA" dirty="0"/>
            </a:br>
            <a:r>
              <a:rPr lang="en-CA" dirty="0"/>
              <a:t>GROUP BY </a:t>
            </a:r>
            <a:r>
              <a:rPr lang="en-CA" i="1" dirty="0"/>
              <a:t>some field I want to be unique</a:t>
            </a:r>
            <a:br>
              <a:rPr lang="en-CA" dirty="0"/>
            </a:br>
            <a:r>
              <a:rPr lang="en-CA" dirty="0"/>
              <a:t>HAVING </a:t>
            </a:r>
            <a:r>
              <a:rPr lang="en-CA" i="1" dirty="0"/>
              <a:t>some aggregate I find interesting</a:t>
            </a:r>
            <a:br>
              <a:rPr lang="en-CA" dirty="0"/>
            </a:br>
            <a:r>
              <a:rPr lang="en-CA" dirty="0"/>
              <a:t>ORDER BY </a:t>
            </a:r>
            <a:r>
              <a:rPr lang="en-CA" i="1" dirty="0"/>
              <a:t>some fields</a:t>
            </a:r>
            <a:br>
              <a:rPr lang="en-CA" dirty="0"/>
            </a:br>
            <a:r>
              <a:rPr lang="en-CA" dirty="0"/>
              <a:t>LIMIT </a:t>
            </a:r>
            <a:r>
              <a:rPr lang="en-CA" i="1" dirty="0"/>
              <a:t>to the top so many</a:t>
            </a:r>
            <a:endParaRPr lang="en-CA" dirty="0"/>
          </a:p>
        </p:txBody>
      </p:sp>
      <p:sp>
        <p:nvSpPr>
          <p:cNvPr id="4" name="Content Placeholder 2"/>
          <p:cNvSpPr txBox="1">
            <a:spLocks/>
          </p:cNvSpPr>
          <p:nvPr/>
        </p:nvSpPr>
        <p:spPr>
          <a:xfrm>
            <a:off x="1638300" y="3009900"/>
            <a:ext cx="6172200" cy="1714500"/>
          </a:xfrm>
          <a:prstGeom prst="rect">
            <a:avLst/>
          </a:prstGeom>
        </p:spPr>
        <p:txBody>
          <a:bodyPr>
            <a:normAutofit lnSpcReduction="10000"/>
          </a:bodyPr>
          <a:lstStyle>
            <a:lvl1pPr marL="0" indent="0" algn="l" defTabSz="913561"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7615" indent="-195994" algn="l" defTabSz="913561" rtl="0" eaLnBrk="1" fontAlgn="base" hangingPunct="1">
              <a:spcBef>
                <a:spcPct val="0"/>
              </a:spcBef>
              <a:spcAft>
                <a:spcPct val="0"/>
              </a:spcAft>
              <a:buClr>
                <a:schemeClr val="tx2"/>
              </a:buClr>
              <a:buSzPct val="125000"/>
              <a:buFont typeface="Arial" pitchFamily="34" charset="0"/>
              <a:buChar char="▪"/>
              <a:defRPr sz="1600" baseline="0">
                <a:solidFill>
                  <a:schemeClr val="tx1"/>
                </a:solidFill>
                <a:latin typeface="+mn-lt"/>
              </a:defRPr>
            </a:lvl2pPr>
            <a:lvl3pPr marL="466499" indent="-267265" algn="l" defTabSz="913561"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26859" indent="-158739" algn="l" defTabSz="913561" rtl="0" eaLnBrk="1" fontAlgn="base" hangingPunct="1">
              <a:spcBef>
                <a:spcPct val="0"/>
              </a:spcBef>
              <a:spcAft>
                <a:spcPct val="0"/>
              </a:spcAft>
              <a:buClr>
                <a:schemeClr val="tx2"/>
              </a:buClr>
              <a:buSzPct val="100000"/>
              <a:buFont typeface="Arial" pitchFamily="34" charset="0"/>
              <a:buChar char="▫"/>
              <a:defRPr sz="1600" baseline="0">
                <a:solidFill>
                  <a:schemeClr val="tx1"/>
                </a:solidFill>
                <a:latin typeface="+mn-lt"/>
              </a:defRPr>
            </a:lvl4pPr>
            <a:lvl5pPr marL="765058" indent="-132823" algn="l" defTabSz="913561"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65058" indent="-132823" algn="l" defTabSz="913561"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65058" indent="-132823" algn="l" defTabSz="913561"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65058" indent="-132823" algn="l" defTabSz="913561"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65058" indent="-132823" algn="l" defTabSz="913561"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r>
              <a:rPr lang="en-CA" sz="1200" dirty="0"/>
              <a:t>BigQuery data types</a:t>
            </a:r>
            <a:r>
              <a:rPr lang="en-CA" sz="1200" kern="0" dirty="0"/>
              <a:t>:</a:t>
            </a:r>
          </a:p>
          <a:p>
            <a:pPr lvl="2">
              <a:spcAft>
                <a:spcPts val="450"/>
              </a:spcAft>
            </a:pPr>
            <a:r>
              <a:rPr lang="en-CA" sz="1200" dirty="0"/>
              <a:t>STRING: 64KB UTF-8 encoded string.</a:t>
            </a:r>
          </a:p>
          <a:p>
            <a:pPr lvl="2">
              <a:spcAft>
                <a:spcPts val="450"/>
              </a:spcAft>
            </a:pPr>
            <a:r>
              <a:rPr lang="en-CA" sz="1200" dirty="0"/>
              <a:t>INTEGER: 64-bit signed integer.</a:t>
            </a:r>
          </a:p>
          <a:p>
            <a:pPr lvl="2">
              <a:spcAft>
                <a:spcPts val="450"/>
              </a:spcAft>
            </a:pPr>
            <a:r>
              <a:rPr lang="en-CA" sz="1200" dirty="0"/>
              <a:t>FLOAT: Double-precision floating-point format.</a:t>
            </a:r>
          </a:p>
          <a:p>
            <a:pPr lvl="2">
              <a:spcAft>
                <a:spcPts val="450"/>
              </a:spcAft>
            </a:pPr>
            <a:r>
              <a:rPr lang="en-CA" sz="1200" dirty="0"/>
              <a:t>BOOLEAN: True or false (case insensitive), or 1 or 0.</a:t>
            </a:r>
          </a:p>
          <a:p>
            <a:pPr lvl="2">
              <a:spcAft>
                <a:spcPts val="450"/>
              </a:spcAft>
            </a:pPr>
            <a:r>
              <a:rPr lang="en-CA" sz="1200" dirty="0"/>
              <a:t>TIMESTAMP: One of two formats—Unix timestamps or calendar date/times. BigQuery stores TIMESTAMP data internally as a Unix timestamp with microsecond precision.</a:t>
            </a:r>
          </a:p>
        </p:txBody>
      </p:sp>
    </p:spTree>
    <p:extLst>
      <p:ext uri="{BB962C8B-B14F-4D97-AF65-F5344CB8AC3E}">
        <p14:creationId xmlns:p14="http://schemas.microsoft.com/office/powerpoint/2010/main" val="908552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50000"/>
                  </a:schemeClr>
                </a:solidFill>
              </a:rPr>
              <a:t>Cloud</a:t>
            </a:r>
            <a:r>
              <a:rPr lang="en-US" dirty="0"/>
              <a:t> computing benefits </a:t>
            </a:r>
          </a:p>
        </p:txBody>
      </p:sp>
      <p:sp>
        <p:nvSpPr>
          <p:cNvPr id="3" name="Content Placeholder 2"/>
          <p:cNvSpPr>
            <a:spLocks noGrp="1"/>
          </p:cNvSpPr>
          <p:nvPr>
            <p:ph idx="1"/>
          </p:nvPr>
        </p:nvSpPr>
        <p:spPr>
          <a:xfrm>
            <a:off x="1508760" y="1371600"/>
            <a:ext cx="7876356" cy="2010240"/>
          </a:xfrm>
        </p:spPr>
        <p:txBody>
          <a:bodyPr numCol="2">
            <a:normAutofit/>
          </a:bodyPr>
          <a:lstStyle/>
          <a:p>
            <a:r>
              <a:rPr lang="en-US" dirty="0"/>
              <a:t>Cost: On-demand ; pay as you go</a:t>
            </a:r>
          </a:p>
          <a:p>
            <a:r>
              <a:rPr lang="en-US" dirty="0"/>
              <a:t>Speed</a:t>
            </a:r>
          </a:p>
          <a:p>
            <a:r>
              <a:rPr lang="en-US" dirty="0"/>
              <a:t>Global scale: </a:t>
            </a:r>
            <a:r>
              <a:rPr lang="en-US" b="0" dirty="0"/>
              <a:t>scale up across the globe.</a:t>
            </a:r>
          </a:p>
          <a:p>
            <a:r>
              <a:rPr lang="en-US" dirty="0"/>
              <a:t> Focus on rapid innovation</a:t>
            </a:r>
          </a:p>
          <a:p>
            <a:r>
              <a:rPr lang="en-US" dirty="0"/>
              <a:t>Productivity enhancement</a:t>
            </a:r>
          </a:p>
          <a:p>
            <a:r>
              <a:rPr lang="en-US" dirty="0"/>
              <a:t>Vertically and horizontally stacks</a:t>
            </a:r>
          </a:p>
          <a:p>
            <a:r>
              <a:rPr lang="en-US" dirty="0"/>
              <a:t>Enhance functionality</a:t>
            </a:r>
          </a:p>
          <a:p>
            <a:r>
              <a:rPr lang="en-US" dirty="0"/>
              <a:t>Performance, </a:t>
            </a:r>
          </a:p>
          <a:p>
            <a:r>
              <a:rPr lang="en-US" dirty="0"/>
              <a:t>Reliability, </a:t>
            </a:r>
          </a:p>
          <a:p>
            <a:r>
              <a:rPr lang="en-US" dirty="0"/>
              <a:t>Fault tolerance and security</a:t>
            </a:r>
          </a:p>
          <a:p>
            <a:endParaRPr lang="en-US" dirty="0"/>
          </a:p>
        </p:txBody>
      </p:sp>
      <p:pic>
        <p:nvPicPr>
          <p:cNvPr id="4" name="Picture 3">
            <a:extLst>
              <a:ext uri="{FF2B5EF4-FFF2-40B4-BE49-F238E27FC236}">
                <a16:creationId xmlns:a16="http://schemas.microsoft.com/office/drawing/2014/main" id="{96446C73-9224-4600-8B11-B470E5A363CF}"/>
              </a:ext>
            </a:extLst>
          </p:cNvPr>
          <p:cNvPicPr>
            <a:picLocks noChangeAspect="1"/>
          </p:cNvPicPr>
          <p:nvPr/>
        </p:nvPicPr>
        <p:blipFill>
          <a:blip r:embed="rId2"/>
          <a:stretch>
            <a:fillRect/>
          </a:stretch>
        </p:blipFill>
        <p:spPr>
          <a:xfrm>
            <a:off x="1579768" y="3471806"/>
            <a:ext cx="6233033" cy="1572297"/>
          </a:xfrm>
          <a:prstGeom prst="rect">
            <a:avLst/>
          </a:prstGeom>
        </p:spPr>
      </p:pic>
    </p:spTree>
    <p:extLst>
      <p:ext uri="{BB962C8B-B14F-4D97-AF65-F5344CB8AC3E}">
        <p14:creationId xmlns:p14="http://schemas.microsoft.com/office/powerpoint/2010/main" val="216077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Data access into BigQuery</a:t>
            </a:r>
          </a:p>
        </p:txBody>
      </p:sp>
      <p:sp>
        <p:nvSpPr>
          <p:cNvPr id="3" name="Content Placeholder 2"/>
          <p:cNvSpPr>
            <a:spLocks noGrp="1"/>
          </p:cNvSpPr>
          <p:nvPr>
            <p:ph idx="1"/>
          </p:nvPr>
        </p:nvSpPr>
        <p:spPr>
          <a:xfrm>
            <a:off x="1717040" y="971551"/>
            <a:ext cx="6172200" cy="3851672"/>
          </a:xfrm>
        </p:spPr>
        <p:txBody>
          <a:bodyPr>
            <a:normAutofit fontScale="77500" lnSpcReduction="20000"/>
          </a:bodyPr>
          <a:lstStyle/>
          <a:p>
            <a:r>
              <a:rPr lang="en-CA" dirty="0"/>
              <a:t>You do not need to load data before running queries</a:t>
            </a:r>
          </a:p>
          <a:p>
            <a:pPr lvl="2"/>
            <a:r>
              <a:rPr lang="en-CA" dirty="0"/>
              <a:t>Public data</a:t>
            </a:r>
          </a:p>
          <a:p>
            <a:pPr lvl="2"/>
            <a:r>
              <a:rPr lang="en-CA" dirty="0"/>
              <a:t>Shared data</a:t>
            </a:r>
          </a:p>
          <a:p>
            <a:pPr lvl="2"/>
            <a:r>
              <a:rPr lang="en-CA" dirty="0"/>
              <a:t>External data sources</a:t>
            </a:r>
          </a:p>
          <a:p>
            <a:pPr lvl="3"/>
            <a:r>
              <a:rPr lang="en-CA" dirty="0"/>
              <a:t>Google drive</a:t>
            </a:r>
          </a:p>
          <a:p>
            <a:pPr lvl="3"/>
            <a:r>
              <a:rPr lang="en-CA" dirty="0"/>
              <a:t>Google cloud storage</a:t>
            </a:r>
          </a:p>
          <a:p>
            <a:pPr lvl="3"/>
            <a:r>
              <a:rPr lang="en-CA" dirty="0"/>
              <a:t>Cloud </a:t>
            </a:r>
            <a:r>
              <a:rPr lang="en-CA" dirty="0" err="1"/>
              <a:t>Bigtable</a:t>
            </a:r>
            <a:endParaRPr lang="en-CA" dirty="0"/>
          </a:p>
          <a:p>
            <a:pPr lvl="2"/>
            <a:r>
              <a:rPr lang="en-CA" dirty="0"/>
              <a:t>Stackdriver log files</a:t>
            </a:r>
          </a:p>
          <a:p>
            <a:endParaRPr lang="en-CA" dirty="0"/>
          </a:p>
          <a:p>
            <a:r>
              <a:rPr lang="en-CA" dirty="0"/>
              <a:t>You can load data:</a:t>
            </a:r>
          </a:p>
          <a:p>
            <a:pPr lvl="2"/>
            <a:r>
              <a:rPr lang="en-CA" dirty="0"/>
              <a:t>From Google Cloud Storage</a:t>
            </a:r>
          </a:p>
          <a:p>
            <a:pPr lvl="2"/>
            <a:r>
              <a:rPr lang="en-CA" dirty="0"/>
              <a:t>From other Google services, such as DoubleClick and Google AdWords</a:t>
            </a:r>
          </a:p>
          <a:p>
            <a:pPr lvl="2"/>
            <a:r>
              <a:rPr lang="en-CA" dirty="0"/>
              <a:t>From a readable data source (such as your local machine)</a:t>
            </a:r>
          </a:p>
          <a:p>
            <a:pPr lvl="2"/>
            <a:r>
              <a:rPr lang="en-CA" dirty="0"/>
              <a:t>By inserting individual records using streaming inserts</a:t>
            </a:r>
          </a:p>
          <a:p>
            <a:pPr lvl="2"/>
            <a:r>
              <a:rPr lang="en-CA" dirty="0"/>
              <a:t>Using Data Manipulation Language (DML) statements to perform bulk inserts</a:t>
            </a:r>
          </a:p>
          <a:p>
            <a:pPr lvl="2"/>
            <a:r>
              <a:rPr lang="en-CA" dirty="0"/>
              <a:t>Using a Google Cloud Dataflow pipeline to write data to BigQuery</a:t>
            </a:r>
          </a:p>
          <a:p>
            <a:endParaRPr lang="en-CA" dirty="0"/>
          </a:p>
          <a:p>
            <a:r>
              <a:rPr lang="en-CA" dirty="0"/>
              <a:t>You can load data into a new table or partition, you can append data to an existing table or partition, or you can overwrite a table or partition. </a:t>
            </a:r>
          </a:p>
          <a:p>
            <a:pPr lvl="1"/>
            <a:endParaRPr lang="en-CA" dirty="0"/>
          </a:p>
        </p:txBody>
      </p:sp>
    </p:spTree>
    <p:extLst>
      <p:ext uri="{BB962C8B-B14F-4D97-AF65-F5344CB8AC3E}">
        <p14:creationId xmlns:p14="http://schemas.microsoft.com/office/powerpoint/2010/main" val="160135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A0094-BA29-4F7F-9006-3C8D02446905}"/>
              </a:ext>
            </a:extLst>
          </p:cNvPr>
          <p:cNvSpPr>
            <a:spLocks noGrp="1"/>
          </p:cNvSpPr>
          <p:nvPr>
            <p:ph type="title"/>
          </p:nvPr>
        </p:nvSpPr>
        <p:spPr/>
        <p:txBody>
          <a:bodyPr>
            <a:normAutofit fontScale="90000"/>
          </a:bodyPr>
          <a:lstStyle/>
          <a:p>
            <a:r>
              <a:rPr lang="en-CA" dirty="0"/>
              <a:t>Serverless platform for all stages of the analytics data lifecycle</a:t>
            </a:r>
          </a:p>
        </p:txBody>
      </p:sp>
      <p:pic>
        <p:nvPicPr>
          <p:cNvPr id="4" name="Picture 2">
            <a:extLst>
              <a:ext uri="{FF2B5EF4-FFF2-40B4-BE49-F238E27FC236}">
                <a16:creationId xmlns:a16="http://schemas.microsoft.com/office/drawing/2014/main" id="{8C718242-34F8-4CD8-8753-6F5C72CC3A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7675" y="1729090"/>
            <a:ext cx="6969125" cy="2336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4412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4F15F-DD21-46DB-93DB-DBA832C317AB}"/>
              </a:ext>
            </a:extLst>
          </p:cNvPr>
          <p:cNvSpPr>
            <a:spLocks noGrp="1"/>
          </p:cNvSpPr>
          <p:nvPr>
            <p:ph type="title"/>
          </p:nvPr>
        </p:nvSpPr>
        <p:spPr/>
        <p:txBody>
          <a:bodyPr/>
          <a:lstStyle/>
          <a:p>
            <a:r>
              <a:rPr lang="en-CA" dirty="0"/>
              <a:t>self-service data preparation</a:t>
            </a:r>
          </a:p>
        </p:txBody>
      </p:sp>
      <p:pic>
        <p:nvPicPr>
          <p:cNvPr id="4" name="Picture 2">
            <a:extLst>
              <a:ext uri="{FF2B5EF4-FFF2-40B4-BE49-F238E27FC236}">
                <a16:creationId xmlns:a16="http://schemas.microsoft.com/office/drawing/2014/main" id="{67AB706B-2901-4D1E-A95A-8E34FE2480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7675" y="1423739"/>
            <a:ext cx="6969125" cy="2946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0286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C82B3-EA8C-429F-B6B6-13DD992CB079}"/>
              </a:ext>
            </a:extLst>
          </p:cNvPr>
          <p:cNvSpPr>
            <a:spLocks noGrp="1"/>
          </p:cNvSpPr>
          <p:nvPr>
            <p:ph type="title"/>
          </p:nvPr>
        </p:nvSpPr>
        <p:spPr/>
        <p:txBody>
          <a:bodyPr/>
          <a:lstStyle/>
          <a:p>
            <a:r>
              <a:rPr lang="en-CA" dirty="0"/>
              <a:t>Data Exploration</a:t>
            </a:r>
          </a:p>
        </p:txBody>
      </p:sp>
      <p:pic>
        <p:nvPicPr>
          <p:cNvPr id="4" name="Picture 2">
            <a:extLst>
              <a:ext uri="{FF2B5EF4-FFF2-40B4-BE49-F238E27FC236}">
                <a16:creationId xmlns:a16="http://schemas.microsoft.com/office/drawing/2014/main" id="{1DEF1F29-8979-4ABE-BC75-16CDA05555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17675" y="1469515"/>
            <a:ext cx="6969125" cy="2855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7318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D7127-49A6-4451-9DBB-D3420FE345CF}"/>
              </a:ext>
            </a:extLst>
          </p:cNvPr>
          <p:cNvSpPr>
            <a:spLocks noGrp="1"/>
          </p:cNvSpPr>
          <p:nvPr>
            <p:ph type="title"/>
          </p:nvPr>
        </p:nvSpPr>
        <p:spPr/>
        <p:txBody>
          <a:bodyPr/>
          <a:lstStyle/>
          <a:p>
            <a:r>
              <a:rPr lang="en-CA" dirty="0"/>
              <a:t>Google Cloud Certified</a:t>
            </a:r>
          </a:p>
        </p:txBody>
      </p:sp>
      <p:pic>
        <p:nvPicPr>
          <p:cNvPr id="4" name="Content Placeholder 3">
            <a:extLst>
              <a:ext uri="{FF2B5EF4-FFF2-40B4-BE49-F238E27FC236}">
                <a16:creationId xmlns:a16="http://schemas.microsoft.com/office/drawing/2014/main" id="{6A712BB4-55DE-4119-BBDE-CB41A8F42F33}"/>
              </a:ext>
            </a:extLst>
          </p:cNvPr>
          <p:cNvPicPr>
            <a:picLocks noGrp="1" noChangeAspect="1"/>
          </p:cNvPicPr>
          <p:nvPr>
            <p:ph idx="1"/>
          </p:nvPr>
        </p:nvPicPr>
        <p:blipFill>
          <a:blip r:embed="rId2"/>
          <a:stretch>
            <a:fillRect/>
          </a:stretch>
        </p:blipFill>
        <p:spPr>
          <a:xfrm>
            <a:off x="2247232" y="1200150"/>
            <a:ext cx="5910011" cy="3394075"/>
          </a:xfrm>
          <a:prstGeom prst="rect">
            <a:avLst/>
          </a:prstGeom>
        </p:spPr>
      </p:pic>
      <p:sp>
        <p:nvSpPr>
          <p:cNvPr id="5" name="Rectangle 4">
            <a:extLst>
              <a:ext uri="{FF2B5EF4-FFF2-40B4-BE49-F238E27FC236}">
                <a16:creationId xmlns:a16="http://schemas.microsoft.com/office/drawing/2014/main" id="{94AF3A5B-1AF1-42A9-8FF8-40425668F554}"/>
              </a:ext>
            </a:extLst>
          </p:cNvPr>
          <p:cNvSpPr/>
          <p:nvPr/>
        </p:nvSpPr>
        <p:spPr>
          <a:xfrm>
            <a:off x="2337871" y="4725550"/>
            <a:ext cx="3980577" cy="369332"/>
          </a:xfrm>
          <a:prstGeom prst="rect">
            <a:avLst/>
          </a:prstGeom>
        </p:spPr>
        <p:txBody>
          <a:bodyPr wrap="none">
            <a:spAutoFit/>
          </a:bodyPr>
          <a:lstStyle/>
          <a:p>
            <a:r>
              <a:rPr lang="en-CA" dirty="0">
                <a:hlinkClick r:id="rId3"/>
              </a:rPr>
              <a:t>https://cloud.google.com/certification/</a:t>
            </a:r>
            <a:endParaRPr lang="en-CA" dirty="0"/>
          </a:p>
        </p:txBody>
      </p:sp>
    </p:spTree>
    <p:extLst>
      <p:ext uri="{BB962C8B-B14F-4D97-AF65-F5344CB8AC3E}">
        <p14:creationId xmlns:p14="http://schemas.microsoft.com/office/powerpoint/2010/main" val="24676687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B0115-BF20-4E05-8C14-D1E4EC08E4A0}"/>
              </a:ext>
            </a:extLst>
          </p:cNvPr>
          <p:cNvSpPr>
            <a:spLocks noGrp="1"/>
          </p:cNvSpPr>
          <p:nvPr>
            <p:ph type="title"/>
          </p:nvPr>
        </p:nvSpPr>
        <p:spPr/>
        <p:txBody>
          <a:bodyPr/>
          <a:lstStyle/>
          <a:p>
            <a:r>
              <a:rPr lang="en-CA" dirty="0"/>
              <a:t>Thank You.</a:t>
            </a:r>
          </a:p>
        </p:txBody>
      </p:sp>
    </p:spTree>
    <p:extLst>
      <p:ext uri="{BB962C8B-B14F-4D97-AF65-F5344CB8AC3E}">
        <p14:creationId xmlns:p14="http://schemas.microsoft.com/office/powerpoint/2010/main" val="78882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0FA68-6A27-472F-BE1B-ED5C64355681}"/>
              </a:ext>
            </a:extLst>
          </p:cNvPr>
          <p:cNvSpPr>
            <a:spLocks noGrp="1"/>
          </p:cNvSpPr>
          <p:nvPr>
            <p:ph type="title"/>
          </p:nvPr>
        </p:nvSpPr>
        <p:spPr/>
        <p:txBody>
          <a:bodyPr/>
          <a:lstStyle/>
          <a:p>
            <a:r>
              <a:rPr lang="en-CA" dirty="0"/>
              <a:t>Cloud technology enablers</a:t>
            </a:r>
          </a:p>
        </p:txBody>
      </p:sp>
      <p:sp>
        <p:nvSpPr>
          <p:cNvPr id="3" name="Content Placeholder 2">
            <a:extLst>
              <a:ext uri="{FF2B5EF4-FFF2-40B4-BE49-F238E27FC236}">
                <a16:creationId xmlns:a16="http://schemas.microsoft.com/office/drawing/2014/main" id="{3CAAC062-D517-4D8A-B31E-7ADD4E55AE2B}"/>
              </a:ext>
            </a:extLst>
          </p:cNvPr>
          <p:cNvSpPr>
            <a:spLocks noGrp="1"/>
          </p:cNvSpPr>
          <p:nvPr>
            <p:ph idx="1"/>
          </p:nvPr>
        </p:nvSpPr>
        <p:spPr/>
        <p:txBody>
          <a:bodyPr/>
          <a:lstStyle/>
          <a:p>
            <a:r>
              <a:rPr lang="en-US" dirty="0"/>
              <a:t>Cloud access devices (advances in processors)</a:t>
            </a:r>
          </a:p>
          <a:p>
            <a:r>
              <a:rPr lang="en-US" dirty="0"/>
              <a:t>Browsers and thin clients </a:t>
            </a:r>
          </a:p>
          <a:p>
            <a:r>
              <a:rPr lang="en-US" dirty="0"/>
              <a:t>Broadband internet connection </a:t>
            </a:r>
          </a:p>
          <a:p>
            <a:r>
              <a:rPr lang="en-US" dirty="0"/>
              <a:t>Fast inexpensive servers </a:t>
            </a:r>
          </a:p>
          <a:p>
            <a:r>
              <a:rPr lang="en-US" dirty="0" err="1"/>
              <a:t>Virtualisation</a:t>
            </a:r>
            <a:r>
              <a:rPr lang="en-US" dirty="0"/>
              <a:t> technology </a:t>
            </a:r>
          </a:p>
          <a:p>
            <a:r>
              <a:rPr lang="en-US" dirty="0"/>
              <a:t>API</a:t>
            </a:r>
            <a:endParaRPr lang="en-CA" dirty="0"/>
          </a:p>
        </p:txBody>
      </p:sp>
    </p:spTree>
    <p:extLst>
      <p:ext uri="{BB962C8B-B14F-4D97-AF65-F5344CB8AC3E}">
        <p14:creationId xmlns:p14="http://schemas.microsoft.com/office/powerpoint/2010/main" val="389281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4922523" y="897898"/>
            <a:ext cx="3436519" cy="2846201"/>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t" anchorCtr="0" compatLnSpc="1">
            <a:prstTxWarp prst="textNoShape">
              <a:avLst/>
            </a:prstTxWarp>
          </a:bodyPr>
          <a:lstStyle/>
          <a:p>
            <a:pPr algn="ctr" defTabSz="699144" fontAlgn="base">
              <a:spcBef>
                <a:spcPct val="0"/>
              </a:spcBef>
              <a:spcAft>
                <a:spcPct val="0"/>
              </a:spcAft>
              <a:defRPr/>
            </a:pPr>
            <a:r>
              <a:rPr lang="en-US" sz="1499">
                <a:solidFill>
                  <a:srgbClr val="505050"/>
                </a:solidFill>
                <a:latin typeface="Segoe UI"/>
              </a:rPr>
              <a:t>VM</a:t>
            </a:r>
          </a:p>
        </p:txBody>
      </p:sp>
      <p:sp>
        <p:nvSpPr>
          <p:cNvPr id="32" name="Rectangle 31"/>
          <p:cNvSpPr/>
          <p:nvPr/>
        </p:nvSpPr>
        <p:spPr bwMode="auto">
          <a:xfrm>
            <a:off x="7290650" y="1312419"/>
            <a:ext cx="931586" cy="174124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t" anchorCtr="0" compatLnSpc="1">
            <a:prstTxWarp prst="textNoShape">
              <a:avLst/>
            </a:prstTxWarp>
          </a:bodyPr>
          <a:lstStyle/>
          <a:p>
            <a:pPr algn="ctr" defTabSz="699144" fontAlgn="base">
              <a:spcBef>
                <a:spcPct val="0"/>
              </a:spcBef>
              <a:spcAft>
                <a:spcPct val="0"/>
              </a:spcAft>
              <a:defRPr/>
            </a:pPr>
            <a:r>
              <a:rPr lang="en-US" sz="1499">
                <a:solidFill>
                  <a:srgbClr val="505050"/>
                </a:solidFill>
                <a:latin typeface="Segoe UI"/>
              </a:rPr>
              <a:t>Container</a:t>
            </a:r>
          </a:p>
        </p:txBody>
      </p:sp>
      <p:sp>
        <p:nvSpPr>
          <p:cNvPr id="5" name="Rectangle 4"/>
          <p:cNvSpPr/>
          <p:nvPr/>
        </p:nvSpPr>
        <p:spPr bwMode="auto">
          <a:xfrm>
            <a:off x="6248286" y="1310376"/>
            <a:ext cx="976339" cy="174124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t" anchorCtr="0" compatLnSpc="1">
            <a:prstTxWarp prst="textNoShape">
              <a:avLst/>
            </a:prstTxWarp>
          </a:bodyPr>
          <a:lstStyle/>
          <a:p>
            <a:pPr algn="ctr" defTabSz="699144" fontAlgn="base">
              <a:spcBef>
                <a:spcPct val="0"/>
              </a:spcBef>
              <a:spcAft>
                <a:spcPct val="0"/>
              </a:spcAft>
              <a:defRPr/>
            </a:pPr>
            <a:r>
              <a:rPr lang="en-US" sz="1499">
                <a:solidFill>
                  <a:srgbClr val="505050"/>
                </a:solidFill>
                <a:latin typeface="Segoe UI"/>
              </a:rPr>
              <a:t>Container</a:t>
            </a:r>
          </a:p>
        </p:txBody>
      </p:sp>
      <p:sp>
        <p:nvSpPr>
          <p:cNvPr id="4" name="Rectangle 3"/>
          <p:cNvSpPr/>
          <p:nvPr/>
        </p:nvSpPr>
        <p:spPr bwMode="auto">
          <a:xfrm>
            <a:off x="5054980" y="1317648"/>
            <a:ext cx="1127279" cy="174124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t" anchorCtr="0" compatLnSpc="1">
            <a:prstTxWarp prst="textNoShape">
              <a:avLst/>
            </a:prstTxWarp>
          </a:bodyPr>
          <a:lstStyle/>
          <a:p>
            <a:pPr algn="ctr" defTabSz="699144" fontAlgn="base">
              <a:spcBef>
                <a:spcPct val="0"/>
              </a:spcBef>
              <a:spcAft>
                <a:spcPct val="0"/>
              </a:spcAft>
              <a:defRPr/>
            </a:pPr>
            <a:r>
              <a:rPr lang="en-US" sz="1499">
                <a:solidFill>
                  <a:srgbClr val="505050"/>
                </a:solidFill>
                <a:latin typeface="Segoe UI"/>
              </a:rPr>
              <a:t>Container</a:t>
            </a:r>
          </a:p>
        </p:txBody>
      </p:sp>
      <p:sp>
        <p:nvSpPr>
          <p:cNvPr id="17" name="Rectangle 16"/>
          <p:cNvSpPr/>
          <p:nvPr/>
        </p:nvSpPr>
        <p:spPr bwMode="auto">
          <a:xfrm>
            <a:off x="2961811" y="897898"/>
            <a:ext cx="1038489" cy="2846201"/>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t" anchorCtr="0" compatLnSpc="1">
            <a:prstTxWarp prst="textNoShape">
              <a:avLst/>
            </a:prstTxWarp>
          </a:bodyPr>
          <a:lstStyle/>
          <a:p>
            <a:pPr algn="ctr" defTabSz="699144" fontAlgn="base">
              <a:spcBef>
                <a:spcPct val="0"/>
              </a:spcBef>
              <a:spcAft>
                <a:spcPct val="0"/>
              </a:spcAft>
              <a:defRPr/>
            </a:pPr>
            <a:r>
              <a:rPr lang="en-US" sz="1499">
                <a:solidFill>
                  <a:srgbClr val="505050"/>
                </a:solidFill>
                <a:latin typeface="Segoe UI"/>
              </a:rPr>
              <a:t>VM</a:t>
            </a:r>
          </a:p>
        </p:txBody>
      </p:sp>
      <p:sp>
        <p:nvSpPr>
          <p:cNvPr id="16" name="Rectangle 15"/>
          <p:cNvSpPr/>
          <p:nvPr/>
        </p:nvSpPr>
        <p:spPr bwMode="auto">
          <a:xfrm>
            <a:off x="1821731" y="897898"/>
            <a:ext cx="1038489" cy="2846201"/>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t" anchorCtr="0" compatLnSpc="1">
            <a:prstTxWarp prst="textNoShape">
              <a:avLst/>
            </a:prstTxWarp>
          </a:bodyPr>
          <a:lstStyle/>
          <a:p>
            <a:pPr algn="ctr" defTabSz="699144" fontAlgn="base">
              <a:spcBef>
                <a:spcPct val="0"/>
              </a:spcBef>
              <a:spcAft>
                <a:spcPct val="0"/>
              </a:spcAft>
              <a:defRPr/>
            </a:pPr>
            <a:r>
              <a:rPr lang="en-US" sz="1499">
                <a:solidFill>
                  <a:srgbClr val="505050"/>
                </a:solidFill>
                <a:latin typeface="Segoe UI"/>
              </a:rPr>
              <a:t>VM</a:t>
            </a:r>
          </a:p>
        </p:txBody>
      </p:sp>
      <p:sp>
        <p:nvSpPr>
          <p:cNvPr id="2" name="Rectangle 1"/>
          <p:cNvSpPr/>
          <p:nvPr/>
        </p:nvSpPr>
        <p:spPr bwMode="auto">
          <a:xfrm>
            <a:off x="622156" y="903125"/>
            <a:ext cx="1073314" cy="2846201"/>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t" anchorCtr="0" compatLnSpc="1">
            <a:prstTxWarp prst="textNoShape">
              <a:avLst/>
            </a:prstTxWarp>
          </a:bodyPr>
          <a:lstStyle/>
          <a:p>
            <a:pPr algn="ctr" defTabSz="699144" fontAlgn="base">
              <a:spcBef>
                <a:spcPct val="0"/>
              </a:spcBef>
              <a:spcAft>
                <a:spcPct val="0"/>
              </a:spcAft>
              <a:defRPr/>
            </a:pPr>
            <a:r>
              <a:rPr lang="en-US" sz="1499">
                <a:solidFill>
                  <a:srgbClr val="505050"/>
                </a:solidFill>
                <a:latin typeface="Segoe UI"/>
              </a:rPr>
              <a:t>VM</a:t>
            </a:r>
          </a:p>
        </p:txBody>
      </p:sp>
      <p:sp>
        <p:nvSpPr>
          <p:cNvPr id="6" name="Rectangle 5"/>
          <p:cNvSpPr/>
          <p:nvPr/>
        </p:nvSpPr>
        <p:spPr>
          <a:xfrm>
            <a:off x="522547" y="4470084"/>
            <a:ext cx="3603791" cy="3603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505050"/>
                </a:solidFill>
                <a:latin typeface="Segoe UI"/>
              </a:rPr>
              <a:t>Server</a:t>
            </a:r>
          </a:p>
        </p:txBody>
      </p:sp>
      <p:sp>
        <p:nvSpPr>
          <p:cNvPr id="7" name="Rectangle 6"/>
          <p:cNvSpPr/>
          <p:nvPr/>
        </p:nvSpPr>
        <p:spPr>
          <a:xfrm>
            <a:off x="524908" y="4109706"/>
            <a:ext cx="3603791" cy="360379"/>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FFFFFF"/>
                </a:solidFill>
                <a:latin typeface="Segoe UI"/>
              </a:rPr>
              <a:t>Host OS</a:t>
            </a:r>
          </a:p>
        </p:txBody>
      </p:sp>
      <p:sp>
        <p:nvSpPr>
          <p:cNvPr id="8" name="Rectangle 7"/>
          <p:cNvSpPr/>
          <p:nvPr/>
        </p:nvSpPr>
        <p:spPr>
          <a:xfrm>
            <a:off x="524908" y="3749326"/>
            <a:ext cx="3603791" cy="36037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FFFFFF"/>
                </a:solidFill>
                <a:latin typeface="Segoe UI"/>
              </a:rPr>
              <a:t>Hypervisor</a:t>
            </a:r>
          </a:p>
        </p:txBody>
      </p:sp>
      <p:sp>
        <p:nvSpPr>
          <p:cNvPr id="13" name="Rectangle 12"/>
          <p:cNvSpPr/>
          <p:nvPr/>
        </p:nvSpPr>
        <p:spPr>
          <a:xfrm>
            <a:off x="759976" y="2331308"/>
            <a:ext cx="805553" cy="1172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FFFFFF"/>
                </a:solidFill>
                <a:latin typeface="Segoe UI"/>
              </a:rPr>
              <a:t>Guest OS</a:t>
            </a:r>
          </a:p>
        </p:txBody>
      </p:sp>
      <p:sp>
        <p:nvSpPr>
          <p:cNvPr id="14" name="Rectangle 13"/>
          <p:cNvSpPr/>
          <p:nvPr/>
        </p:nvSpPr>
        <p:spPr>
          <a:xfrm>
            <a:off x="1924027" y="2331308"/>
            <a:ext cx="818125" cy="1172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FFFFFF"/>
                </a:solidFill>
                <a:latin typeface="Segoe UI"/>
              </a:rPr>
              <a:t>Guest OS</a:t>
            </a:r>
          </a:p>
        </p:txBody>
      </p:sp>
      <p:sp>
        <p:nvSpPr>
          <p:cNvPr id="15" name="Rectangle 14"/>
          <p:cNvSpPr/>
          <p:nvPr/>
        </p:nvSpPr>
        <p:spPr>
          <a:xfrm>
            <a:off x="3068486" y="2331308"/>
            <a:ext cx="805553" cy="1172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FFFFFF"/>
                </a:solidFill>
                <a:latin typeface="Segoe UI"/>
              </a:rPr>
              <a:t>Guest OS</a:t>
            </a:r>
          </a:p>
        </p:txBody>
      </p:sp>
      <p:sp>
        <p:nvSpPr>
          <p:cNvPr id="39" name="Rectangle 38"/>
          <p:cNvSpPr/>
          <p:nvPr/>
        </p:nvSpPr>
        <p:spPr>
          <a:xfrm>
            <a:off x="3068486" y="1305391"/>
            <a:ext cx="806732" cy="1025917"/>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dirty="0">
                <a:solidFill>
                  <a:srgbClr val="002050"/>
                </a:solidFill>
                <a:latin typeface="Segoe UI"/>
              </a:rPr>
              <a:t>App B</a:t>
            </a:r>
          </a:p>
        </p:txBody>
      </p:sp>
      <p:sp>
        <p:nvSpPr>
          <p:cNvPr id="41" name="Rectangle 40"/>
          <p:cNvSpPr/>
          <p:nvPr/>
        </p:nvSpPr>
        <p:spPr>
          <a:xfrm>
            <a:off x="1935420" y="1295083"/>
            <a:ext cx="806732" cy="1025917"/>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002050"/>
                </a:solidFill>
                <a:latin typeface="Segoe UI"/>
              </a:rPr>
              <a:t>App A</a:t>
            </a:r>
          </a:p>
        </p:txBody>
      </p:sp>
      <p:sp>
        <p:nvSpPr>
          <p:cNvPr id="43" name="Rectangle 42"/>
          <p:cNvSpPr/>
          <p:nvPr/>
        </p:nvSpPr>
        <p:spPr>
          <a:xfrm>
            <a:off x="757614" y="1295084"/>
            <a:ext cx="806732" cy="1025917"/>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002050"/>
                </a:solidFill>
                <a:latin typeface="Segoe UI"/>
              </a:rPr>
              <a:t>App A</a:t>
            </a:r>
          </a:p>
        </p:txBody>
      </p:sp>
      <p:sp>
        <p:nvSpPr>
          <p:cNvPr id="18" name="Rectangle 17"/>
          <p:cNvSpPr/>
          <p:nvPr/>
        </p:nvSpPr>
        <p:spPr>
          <a:xfrm>
            <a:off x="4856182" y="4470084"/>
            <a:ext cx="3603791" cy="3603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505050"/>
                </a:solidFill>
                <a:latin typeface="Segoe UI"/>
              </a:rPr>
              <a:t>Server</a:t>
            </a:r>
          </a:p>
        </p:txBody>
      </p:sp>
      <p:sp>
        <p:nvSpPr>
          <p:cNvPr id="19" name="Rectangle 18"/>
          <p:cNvSpPr/>
          <p:nvPr/>
        </p:nvSpPr>
        <p:spPr>
          <a:xfrm>
            <a:off x="4856182" y="4109706"/>
            <a:ext cx="3603791" cy="360379"/>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FFFFFF"/>
                </a:solidFill>
                <a:latin typeface="Segoe UI"/>
              </a:rPr>
              <a:t>Host OS</a:t>
            </a:r>
          </a:p>
        </p:txBody>
      </p:sp>
      <p:sp>
        <p:nvSpPr>
          <p:cNvPr id="20" name="Rectangle 19"/>
          <p:cNvSpPr/>
          <p:nvPr/>
        </p:nvSpPr>
        <p:spPr>
          <a:xfrm>
            <a:off x="4856182" y="3749327"/>
            <a:ext cx="3603791" cy="360379"/>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349">
                <a:solidFill>
                  <a:srgbClr val="FFFFFF"/>
                </a:solidFill>
                <a:latin typeface="Segoe UI"/>
              </a:rPr>
              <a:t>Hypervisor</a:t>
            </a:r>
          </a:p>
        </p:txBody>
      </p:sp>
      <p:sp>
        <p:nvSpPr>
          <p:cNvPr id="21" name="Rectangle 20"/>
          <p:cNvSpPr/>
          <p:nvPr/>
        </p:nvSpPr>
        <p:spPr>
          <a:xfrm>
            <a:off x="6411486" y="2695023"/>
            <a:ext cx="706884" cy="2331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050">
                <a:solidFill>
                  <a:srgbClr val="FFFFFF"/>
                </a:solidFill>
                <a:latin typeface="Segoe UI"/>
              </a:rPr>
              <a:t>Bins/Libs</a:t>
            </a:r>
          </a:p>
        </p:txBody>
      </p:sp>
      <p:sp>
        <p:nvSpPr>
          <p:cNvPr id="22" name="Rectangle 21"/>
          <p:cNvSpPr/>
          <p:nvPr/>
        </p:nvSpPr>
        <p:spPr>
          <a:xfrm>
            <a:off x="6411487" y="1620950"/>
            <a:ext cx="699350" cy="1070538"/>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463">
              <a:defRPr/>
            </a:pPr>
            <a:r>
              <a:rPr lang="en-US" sz="1349">
                <a:solidFill>
                  <a:srgbClr val="002050"/>
                </a:solidFill>
                <a:latin typeface="Segoe UI"/>
              </a:rPr>
              <a:t>App B</a:t>
            </a:r>
          </a:p>
        </p:txBody>
      </p:sp>
      <p:sp>
        <p:nvSpPr>
          <p:cNvPr id="24" name="Rectangle 23"/>
          <p:cNvSpPr/>
          <p:nvPr/>
        </p:nvSpPr>
        <p:spPr>
          <a:xfrm>
            <a:off x="7351302" y="1620949"/>
            <a:ext cx="767276" cy="1070538"/>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463">
              <a:defRPr/>
            </a:pPr>
            <a:r>
              <a:rPr lang="en-US" sz="1349">
                <a:solidFill>
                  <a:srgbClr val="002050"/>
                </a:solidFill>
                <a:latin typeface="Segoe UI"/>
              </a:rPr>
              <a:t>App C</a:t>
            </a:r>
          </a:p>
        </p:txBody>
      </p:sp>
      <p:sp>
        <p:nvSpPr>
          <p:cNvPr id="28" name="Rectangle 27"/>
          <p:cNvSpPr/>
          <p:nvPr/>
        </p:nvSpPr>
        <p:spPr>
          <a:xfrm>
            <a:off x="5242701" y="2707277"/>
            <a:ext cx="767279" cy="22965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176">
                <a:solidFill>
                  <a:srgbClr val="FFFFFF"/>
                </a:solidFill>
                <a:latin typeface="Segoe UI"/>
              </a:rPr>
              <a:t>Bins/Libs</a:t>
            </a:r>
          </a:p>
        </p:txBody>
      </p:sp>
      <p:sp>
        <p:nvSpPr>
          <p:cNvPr id="29" name="Rectangle 28"/>
          <p:cNvSpPr/>
          <p:nvPr/>
        </p:nvSpPr>
        <p:spPr>
          <a:xfrm>
            <a:off x="5242703" y="1633205"/>
            <a:ext cx="767277" cy="1070538"/>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463">
              <a:defRPr/>
            </a:pPr>
            <a:r>
              <a:rPr lang="en-US" sz="1349">
                <a:solidFill>
                  <a:srgbClr val="002050"/>
                </a:solidFill>
                <a:latin typeface="Segoe UI"/>
              </a:rPr>
              <a:t>App A</a:t>
            </a:r>
          </a:p>
        </p:txBody>
      </p:sp>
      <p:sp>
        <p:nvSpPr>
          <p:cNvPr id="31" name="TextBox 30"/>
          <p:cNvSpPr txBox="1"/>
          <p:nvPr/>
        </p:nvSpPr>
        <p:spPr>
          <a:xfrm>
            <a:off x="359638" y="271264"/>
            <a:ext cx="7028801" cy="498470"/>
          </a:xfrm>
          <a:prstGeom prst="rect">
            <a:avLst/>
          </a:prstGeom>
          <a:noFill/>
        </p:spPr>
        <p:txBody>
          <a:bodyPr wrap="square" lIns="0" tIns="0" rIns="0" bIns="0" rtlCol="0">
            <a:spAutoFit/>
          </a:bodyPr>
          <a:lstStyle/>
          <a:p>
            <a:pPr defTabSz="913852">
              <a:lnSpc>
                <a:spcPct val="90000"/>
              </a:lnSpc>
              <a:spcBef>
                <a:spcPct val="20000"/>
              </a:spcBef>
              <a:buSzPct val="80000"/>
              <a:defRPr/>
            </a:pPr>
            <a:r>
              <a:rPr lang="en-US" sz="3599">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a:t>
            </a:r>
          </a:p>
        </p:txBody>
      </p:sp>
      <p:sp>
        <p:nvSpPr>
          <p:cNvPr id="10" name="Rectangle 9"/>
          <p:cNvSpPr/>
          <p:nvPr/>
        </p:nvSpPr>
        <p:spPr bwMode="auto">
          <a:xfrm>
            <a:off x="5054980" y="3369890"/>
            <a:ext cx="3216761" cy="298645"/>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ctr" anchorCtr="0" compatLnSpc="1">
            <a:prstTxWarp prst="textNoShape">
              <a:avLst/>
            </a:prstTxWarp>
          </a:bodyPr>
          <a:lstStyle/>
          <a:p>
            <a:pPr algn="ctr" defTabSz="699144" fontAlgn="base">
              <a:spcBef>
                <a:spcPct val="0"/>
              </a:spcBef>
              <a:spcAft>
                <a:spcPct val="0"/>
              </a:spcAft>
              <a:defRPr/>
            </a:pPr>
            <a:r>
              <a:rPr lang="en-US" sz="1499">
                <a:gradFill>
                  <a:gsLst>
                    <a:gs pos="0">
                      <a:srgbClr val="FFFFFF"/>
                    </a:gs>
                    <a:gs pos="100000">
                      <a:srgbClr val="FFFFFF"/>
                    </a:gs>
                  </a:gsLst>
                  <a:lin ang="5400000" scaled="0"/>
                </a:gradFill>
                <a:latin typeface="Segoe UI"/>
              </a:rPr>
              <a:t>Guest OS</a:t>
            </a:r>
          </a:p>
        </p:txBody>
      </p:sp>
      <p:sp>
        <p:nvSpPr>
          <p:cNvPr id="11" name="Rectangle 10"/>
          <p:cNvSpPr/>
          <p:nvPr/>
        </p:nvSpPr>
        <p:spPr bwMode="auto">
          <a:xfrm>
            <a:off x="5054980" y="3058893"/>
            <a:ext cx="3216761" cy="310997"/>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69" rIns="0" bIns="34969" numCol="1" rtlCol="0" anchor="ctr" anchorCtr="0" compatLnSpc="1">
            <a:prstTxWarp prst="textNoShape">
              <a:avLst/>
            </a:prstTxWarp>
          </a:bodyPr>
          <a:lstStyle/>
          <a:p>
            <a:pPr algn="ctr" defTabSz="699144" fontAlgn="base">
              <a:spcBef>
                <a:spcPct val="0"/>
              </a:spcBef>
              <a:spcAft>
                <a:spcPct val="0"/>
              </a:spcAft>
              <a:defRPr/>
            </a:pPr>
            <a:r>
              <a:rPr lang="en-US" sz="1499">
                <a:gradFill>
                  <a:gsLst>
                    <a:gs pos="0">
                      <a:srgbClr val="FFFFFF"/>
                    </a:gs>
                    <a:gs pos="100000">
                      <a:srgbClr val="FFFFFF"/>
                    </a:gs>
                  </a:gsLst>
                  <a:lin ang="5400000" scaled="0"/>
                </a:gradFill>
                <a:latin typeface="Segoe UI"/>
              </a:rPr>
              <a:t>Container Engine</a:t>
            </a:r>
          </a:p>
        </p:txBody>
      </p:sp>
      <p:sp>
        <p:nvSpPr>
          <p:cNvPr id="33" name="Rectangle 32"/>
          <p:cNvSpPr/>
          <p:nvPr/>
        </p:nvSpPr>
        <p:spPr>
          <a:xfrm>
            <a:off x="7351841" y="2703744"/>
            <a:ext cx="766736" cy="23318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463">
              <a:defRPr/>
            </a:pPr>
            <a:r>
              <a:rPr lang="en-US" sz="1050">
                <a:solidFill>
                  <a:srgbClr val="FFFFFF"/>
                </a:solidFill>
                <a:latin typeface="Segoe UI"/>
              </a:rPr>
              <a:t>Bins/Libs</a:t>
            </a:r>
          </a:p>
        </p:txBody>
      </p:sp>
    </p:spTree>
    <p:extLst>
      <p:ext uri="{BB962C8B-B14F-4D97-AF65-F5344CB8AC3E}">
        <p14:creationId xmlns:p14="http://schemas.microsoft.com/office/powerpoint/2010/main" val="38556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4">
            <a:extLst>
              <a:ext uri="{FF2B5EF4-FFF2-40B4-BE49-F238E27FC236}">
                <a16:creationId xmlns:a16="http://schemas.microsoft.com/office/drawing/2014/main" id="{E485F9F1-23D8-4B37-B647-0DB6AFA13DEC}"/>
              </a:ext>
            </a:extLst>
          </p:cNvPr>
          <p:cNvSpPr>
            <a:spLocks noGrp="1"/>
          </p:cNvSpPr>
          <p:nvPr>
            <p:ph type="sldNum" sz="quarter" idx="11"/>
          </p:nvPr>
        </p:nvSpPr>
        <p:spPr>
          <a:xfrm>
            <a:off x="4023360" y="4767263"/>
            <a:ext cx="2895600" cy="2738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513360" indent="-197446" eaLnBrk="0" hangingPunct="0">
              <a:defRPr>
                <a:solidFill>
                  <a:schemeClr val="tx1"/>
                </a:solidFill>
                <a:latin typeface="Arial" panose="020B0604020202020204" pitchFamily="34" charset="0"/>
              </a:defRPr>
            </a:lvl2pPr>
            <a:lvl3pPr marL="789785" indent="-157957" eaLnBrk="0" hangingPunct="0">
              <a:defRPr>
                <a:solidFill>
                  <a:schemeClr val="tx1"/>
                </a:solidFill>
                <a:latin typeface="Arial" panose="020B0604020202020204" pitchFamily="34" charset="0"/>
              </a:defRPr>
            </a:lvl3pPr>
            <a:lvl4pPr marL="1105698" indent="-157957" eaLnBrk="0" hangingPunct="0">
              <a:defRPr>
                <a:solidFill>
                  <a:schemeClr val="tx1"/>
                </a:solidFill>
                <a:latin typeface="Arial" panose="020B0604020202020204" pitchFamily="34" charset="0"/>
              </a:defRPr>
            </a:lvl4pPr>
            <a:lvl5pPr marL="1421612" indent="-157957" eaLnBrk="0" hangingPunct="0">
              <a:defRPr>
                <a:solidFill>
                  <a:schemeClr val="tx1"/>
                </a:solidFill>
                <a:latin typeface="Arial" panose="020B0604020202020204" pitchFamily="34" charset="0"/>
              </a:defRPr>
            </a:lvl5pPr>
            <a:lvl6pPr marL="1737526" indent="-157957" eaLnBrk="0" fontAlgn="base" hangingPunct="0">
              <a:spcBef>
                <a:spcPct val="0"/>
              </a:spcBef>
              <a:spcAft>
                <a:spcPct val="0"/>
              </a:spcAft>
              <a:defRPr>
                <a:solidFill>
                  <a:schemeClr val="tx1"/>
                </a:solidFill>
                <a:latin typeface="Arial" panose="020B0604020202020204" pitchFamily="34" charset="0"/>
              </a:defRPr>
            </a:lvl6pPr>
            <a:lvl7pPr marL="2053439" indent="-157957" eaLnBrk="0" fontAlgn="base" hangingPunct="0">
              <a:spcBef>
                <a:spcPct val="0"/>
              </a:spcBef>
              <a:spcAft>
                <a:spcPct val="0"/>
              </a:spcAft>
              <a:defRPr>
                <a:solidFill>
                  <a:schemeClr val="tx1"/>
                </a:solidFill>
                <a:latin typeface="Arial" panose="020B0604020202020204" pitchFamily="34" charset="0"/>
              </a:defRPr>
            </a:lvl7pPr>
            <a:lvl8pPr marL="2369354" indent="-157957" eaLnBrk="0" fontAlgn="base" hangingPunct="0">
              <a:spcBef>
                <a:spcPct val="0"/>
              </a:spcBef>
              <a:spcAft>
                <a:spcPct val="0"/>
              </a:spcAft>
              <a:defRPr>
                <a:solidFill>
                  <a:schemeClr val="tx1"/>
                </a:solidFill>
                <a:latin typeface="Arial" panose="020B0604020202020204" pitchFamily="34" charset="0"/>
              </a:defRPr>
            </a:lvl8pPr>
            <a:lvl9pPr marL="2685267" indent="-157957"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Times New Roman" panose="02020603050405020304" pitchFamily="18" charset="0"/>
              </a:rPr>
              <a:t> </a:t>
            </a:r>
          </a:p>
        </p:txBody>
      </p:sp>
      <p:sp>
        <p:nvSpPr>
          <p:cNvPr id="6147" name="Rectangle 2">
            <a:extLst>
              <a:ext uri="{FF2B5EF4-FFF2-40B4-BE49-F238E27FC236}">
                <a16:creationId xmlns:a16="http://schemas.microsoft.com/office/drawing/2014/main" id="{A2A5498C-8EE7-484B-86C9-99E92AE1F193}"/>
              </a:ext>
            </a:extLst>
          </p:cNvPr>
          <p:cNvSpPr>
            <a:spLocks noGrp="1" noChangeArrowheads="1"/>
          </p:cNvSpPr>
          <p:nvPr>
            <p:ph type="title"/>
          </p:nvPr>
        </p:nvSpPr>
        <p:spPr>
          <a:xfrm>
            <a:off x="1886719" y="343339"/>
            <a:ext cx="5200540" cy="702035"/>
          </a:xfrm>
        </p:spPr>
        <p:txBody>
          <a:bodyPr/>
          <a:lstStyle/>
          <a:p>
            <a:pPr eaLnBrk="1" hangingPunct="1"/>
            <a:r>
              <a:rPr lang="it-IT" altLang="en-US"/>
              <a:t>Deployment Models</a:t>
            </a:r>
          </a:p>
        </p:txBody>
      </p:sp>
      <p:sp>
        <p:nvSpPr>
          <p:cNvPr id="6148" name="Rectangle 3">
            <a:extLst>
              <a:ext uri="{FF2B5EF4-FFF2-40B4-BE49-F238E27FC236}">
                <a16:creationId xmlns:a16="http://schemas.microsoft.com/office/drawing/2014/main" id="{14139F6E-E7E7-46C0-872C-C0678B4C29DB}"/>
              </a:ext>
            </a:extLst>
          </p:cNvPr>
          <p:cNvSpPr>
            <a:spLocks noGrp="1" noChangeArrowheads="1"/>
          </p:cNvSpPr>
          <p:nvPr>
            <p:ph type="body" idx="1"/>
          </p:nvPr>
        </p:nvSpPr>
        <p:spPr>
          <a:xfrm>
            <a:off x="1420710" y="1045374"/>
            <a:ext cx="7560840" cy="3580376"/>
          </a:xfrm>
        </p:spPr>
        <p:txBody>
          <a:bodyPr>
            <a:normAutofit lnSpcReduction="10000"/>
          </a:bodyPr>
          <a:lstStyle/>
          <a:p>
            <a:r>
              <a:rPr lang="en-US" altLang="en-US" sz="1350" dirty="0"/>
              <a:t>Public cloud</a:t>
            </a:r>
          </a:p>
          <a:p>
            <a:pPr lvl="1"/>
            <a:r>
              <a:rPr lang="en-US" altLang="en-US" sz="1200" dirty="0"/>
              <a:t>Service provider makes resources, such as applications and storage, available to the general public over the Internet. </a:t>
            </a:r>
          </a:p>
          <a:p>
            <a:pPr lvl="1"/>
            <a:r>
              <a:rPr lang="en-US" altLang="en-US" sz="1200" dirty="0"/>
              <a:t>Public cloud services may be free or offered on a pay-per-usage model. Example: email</a:t>
            </a:r>
          </a:p>
          <a:p>
            <a:r>
              <a:rPr lang="en-US" altLang="en-US" sz="1350" dirty="0"/>
              <a:t>Community cloud</a:t>
            </a:r>
          </a:p>
          <a:p>
            <a:pPr lvl="1"/>
            <a:r>
              <a:rPr lang="en-US" altLang="en-US" sz="1200" dirty="0"/>
              <a:t>Shares infrastructure between several organizations from a specific community with common concerns (security, compliance, jurisdiction, etc.), whether managed internally or by a third-party and hosted internally or externally. </a:t>
            </a:r>
          </a:p>
          <a:p>
            <a:pPr lvl="1"/>
            <a:r>
              <a:rPr lang="en-US" altLang="en-US" sz="1200" dirty="0"/>
              <a:t>The costs are spread over fewer users than a public cloud , only some of the cost savings potential of cloud computing are realized.</a:t>
            </a:r>
          </a:p>
          <a:p>
            <a:r>
              <a:rPr lang="en-US" altLang="en-US" sz="1350" dirty="0"/>
              <a:t>Hybrid cloud</a:t>
            </a:r>
          </a:p>
          <a:p>
            <a:pPr lvl="1"/>
            <a:r>
              <a:rPr lang="en-US" altLang="en-US" sz="1200" dirty="0"/>
              <a:t>Composition of two or more clouds (private, community or public) that remain unique entities but are bound together.</a:t>
            </a:r>
          </a:p>
          <a:p>
            <a:pPr lvl="1"/>
            <a:r>
              <a:rPr lang="en-US" altLang="en-US" sz="1200" dirty="0"/>
              <a:t>It can also be defined as multiple cloud systems that are connected in a way that allows programs and data to be moved easily from one deployment system to another.</a:t>
            </a:r>
          </a:p>
          <a:p>
            <a:r>
              <a:rPr lang="en-US" altLang="en-US" sz="1350" dirty="0"/>
              <a:t>Private cloud</a:t>
            </a:r>
          </a:p>
          <a:p>
            <a:pPr lvl="1"/>
            <a:r>
              <a:rPr lang="en-US" altLang="en-US" sz="1200" dirty="0"/>
              <a:t>Private cloud is infrastructure operated solely for a single organization, whether managed internally or by a third-party and hosted internally or externally,</a:t>
            </a:r>
          </a:p>
        </p:txBody>
      </p:sp>
      <p:sp>
        <p:nvSpPr>
          <p:cNvPr id="5" name="Rectangle 4">
            <a:extLst>
              <a:ext uri="{FF2B5EF4-FFF2-40B4-BE49-F238E27FC236}">
                <a16:creationId xmlns:a16="http://schemas.microsoft.com/office/drawing/2014/main" id="{CA8F63FA-6131-46F6-B983-208652EBA917}"/>
              </a:ext>
            </a:extLst>
          </p:cNvPr>
          <p:cNvSpPr/>
          <p:nvPr/>
        </p:nvSpPr>
        <p:spPr>
          <a:xfrm>
            <a:off x="3418932" y="4514850"/>
            <a:ext cx="3969420" cy="300082"/>
          </a:xfrm>
          <a:prstGeom prst="rect">
            <a:avLst/>
          </a:prstGeom>
        </p:spPr>
        <p:txBody>
          <a:bodyPr wrap="none">
            <a:spAutoFit/>
          </a:bodyPr>
          <a:lstStyle/>
          <a:p>
            <a:r>
              <a:rPr lang="en-US" sz="1350" dirty="0">
                <a:hlinkClick r:id="rId3"/>
              </a:rPr>
              <a:t>https://www.youtube.com/watch?v=3WIJ4axzFlU</a:t>
            </a:r>
            <a:r>
              <a:rPr lang="en-US" sz="1350"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Content Placeholder 2"/>
          <p:cNvSpPr>
            <a:spLocks noGrp="1"/>
          </p:cNvSpPr>
          <p:nvPr>
            <p:ph idx="1"/>
          </p:nvPr>
        </p:nvSpPr>
        <p:spPr/>
        <p:txBody>
          <a:bodyPr/>
          <a:lstStyle/>
          <a:p>
            <a:r>
              <a:rPr lang="en-US" dirty="0"/>
              <a:t>It refers the degree of involvement between cloud and the clients</a:t>
            </a:r>
          </a:p>
          <a:p>
            <a:pPr lvl="1"/>
            <a:r>
              <a:rPr lang="en-US" dirty="0"/>
              <a:t>IaaS (Infrastructure as a Service): Amazon EC2</a:t>
            </a:r>
          </a:p>
          <a:p>
            <a:pPr lvl="1"/>
            <a:r>
              <a:rPr lang="en-US" dirty="0"/>
              <a:t>PaaS (Platform as a Service): Google App engine, Force.com</a:t>
            </a:r>
          </a:p>
          <a:p>
            <a:pPr lvl="1"/>
            <a:r>
              <a:rPr lang="en-US" dirty="0"/>
              <a:t>SaaS (Software as a Service): email, CRM</a:t>
            </a:r>
          </a:p>
          <a:p>
            <a:pPr lvl="1"/>
            <a:r>
              <a:rPr lang="en-US" dirty="0" err="1"/>
              <a:t>Faas</a:t>
            </a:r>
            <a:r>
              <a:rPr lang="en-US" dirty="0"/>
              <a:t> (Function as a Service): Alexa</a:t>
            </a:r>
          </a:p>
          <a:p>
            <a:pPr lvl="1"/>
            <a:r>
              <a:rPr lang="en-US" dirty="0" err="1"/>
              <a:t>Daas</a:t>
            </a:r>
            <a:r>
              <a:rPr lang="en-US" dirty="0"/>
              <a:t> (Function as a Service): Data lake</a:t>
            </a:r>
          </a:p>
          <a:p>
            <a:pPr lvl="1"/>
            <a:endParaRPr lang="en-US" dirty="0"/>
          </a:p>
          <a:p>
            <a:pPr lvl="1"/>
            <a:endParaRPr lang="en-US" dirty="0"/>
          </a:p>
          <a:p>
            <a:pPr lvl="1"/>
            <a:endParaRPr lang="en-US" dirty="0"/>
          </a:p>
        </p:txBody>
      </p:sp>
      <p:sp>
        <p:nvSpPr>
          <p:cNvPr id="5" name="Rectangle 4"/>
          <p:cNvSpPr/>
          <p:nvPr/>
        </p:nvSpPr>
        <p:spPr>
          <a:xfrm>
            <a:off x="1511299" y="4581504"/>
            <a:ext cx="4055982" cy="300082"/>
          </a:xfrm>
          <a:prstGeom prst="rect">
            <a:avLst/>
          </a:prstGeom>
        </p:spPr>
        <p:txBody>
          <a:bodyPr wrap="none">
            <a:spAutoFit/>
          </a:bodyPr>
          <a:lstStyle/>
          <a:p>
            <a:r>
              <a:rPr lang="en-US" sz="1350" dirty="0">
                <a:hlinkClick r:id="rId2"/>
              </a:rPr>
              <a:t>https://www.youtube.com/watch?v=36zducUX16w</a:t>
            </a:r>
            <a:r>
              <a:rPr lang="en-US" sz="1350" dirty="0"/>
              <a:t> </a:t>
            </a:r>
          </a:p>
        </p:txBody>
      </p:sp>
      <p:pic>
        <p:nvPicPr>
          <p:cNvPr id="7" name="Picture 6">
            <a:extLst>
              <a:ext uri="{FF2B5EF4-FFF2-40B4-BE49-F238E27FC236}">
                <a16:creationId xmlns:a16="http://schemas.microsoft.com/office/drawing/2014/main" id="{864FF1CF-2B78-4C73-B8FF-A88E5C5625C0}"/>
              </a:ext>
            </a:extLst>
          </p:cNvPr>
          <p:cNvPicPr>
            <a:picLocks noChangeAspect="1"/>
          </p:cNvPicPr>
          <p:nvPr/>
        </p:nvPicPr>
        <p:blipFill>
          <a:blip r:embed="rId3"/>
          <a:stretch>
            <a:fillRect/>
          </a:stretch>
        </p:blipFill>
        <p:spPr>
          <a:xfrm>
            <a:off x="5575643" y="2979706"/>
            <a:ext cx="3316898" cy="1957815"/>
          </a:xfrm>
          <a:prstGeom prst="rect">
            <a:avLst/>
          </a:prstGeom>
        </p:spPr>
      </p:pic>
    </p:spTree>
    <p:extLst>
      <p:ext uri="{BB962C8B-B14F-4D97-AF65-F5344CB8AC3E}">
        <p14:creationId xmlns:p14="http://schemas.microsoft.com/office/powerpoint/2010/main" val="174580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Shape"/>
  <p:tag name="ANGLE" val="3"/>
</p:tagLst>
</file>

<file path=ppt/tags/tag11.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2.xml><?xml version="1.0" encoding="utf-8"?>
<p:tagLst xmlns:a="http://schemas.openxmlformats.org/drawingml/2006/main" xmlns:r="http://schemas.openxmlformats.org/officeDocument/2006/relationships" xmlns:p="http://schemas.openxmlformats.org/presentationml/2006/main">
  <p:tag name="NAME" val="MoonShape"/>
  <p:tag name="ANGLE" val="5"/>
</p:tagLst>
</file>

<file path=ppt/tags/tag13.xml><?xml version="1.0" encoding="utf-8"?>
<p:tagLst xmlns:a="http://schemas.openxmlformats.org/drawingml/2006/main" xmlns:r="http://schemas.openxmlformats.org/officeDocument/2006/relationships" xmlns:p="http://schemas.openxmlformats.org/presentationml/2006/main">
  <p:tag name="NAME" val="MoonHalfShape"/>
  <p:tag name="ANGLE" val="5"/>
</p:tagLst>
</file>

<file path=ppt/tags/tag14.xml><?xml version="1.0" encoding="utf-8"?>
<p:tagLst xmlns:a="http://schemas.openxmlformats.org/drawingml/2006/main" xmlns:r="http://schemas.openxmlformats.org/officeDocument/2006/relationships" xmlns:p="http://schemas.openxmlformats.org/presentationml/2006/main">
  <p:tag name="NAME" val="MoonShape"/>
  <p:tag name="ANGLE" val="4"/>
</p:tagLst>
</file>

<file path=ppt/tags/tag15.xml><?xml version="1.0" encoding="utf-8"?>
<p:tagLst xmlns:a="http://schemas.openxmlformats.org/drawingml/2006/main" xmlns:r="http://schemas.openxmlformats.org/officeDocument/2006/relationships" xmlns:p="http://schemas.openxmlformats.org/presentationml/2006/main">
  <p:tag name="NAME" val="MoonHalfShape"/>
  <p:tag name="ANGLE" val="4"/>
</p:tagLst>
</file>

<file path=ppt/tags/tag16.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17.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18.xml><?xml version="1.0" encoding="utf-8"?>
<p:tagLst xmlns:a="http://schemas.openxmlformats.org/drawingml/2006/main" xmlns:r="http://schemas.openxmlformats.org/officeDocument/2006/relationships" xmlns:p="http://schemas.openxmlformats.org/presentationml/2006/main">
  <p:tag name="NAME" val="MoonShape"/>
  <p:tag name="ANGLE" val="1"/>
</p:tagLst>
</file>

<file path=ppt/tags/tag19.xml><?xml version="1.0" encoding="utf-8"?>
<p:tagLst xmlns:a="http://schemas.openxmlformats.org/drawingml/2006/main" xmlns:r="http://schemas.openxmlformats.org/officeDocument/2006/relationships" xmlns:p="http://schemas.openxmlformats.org/presentationml/2006/main">
  <p:tag name="NAME" val="MoonHalfShape"/>
  <p:tag name="ANGLE" val="1"/>
</p:tagLst>
</file>

<file path=ppt/tags/tag2.xml><?xml version="1.0" encoding="utf-8"?>
<p:tagLst xmlns:a="http://schemas.openxmlformats.org/drawingml/2006/main" xmlns:r="http://schemas.openxmlformats.org/officeDocument/2006/relationships" xmlns:p="http://schemas.openxmlformats.org/presentationml/2006/main">
  <p:tag name="NAME" val="Moon"/>
  <p:tag name="TYPE" val="McK Moon"/>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NAME" val="MoonShape"/>
  <p:tag name="ANGLE" val="2"/>
</p:tagLst>
</file>

<file path=ppt/tags/tag4.xml><?xml version="1.0" encoding="utf-8"?>
<p:tagLst xmlns:a="http://schemas.openxmlformats.org/drawingml/2006/main" xmlns:r="http://schemas.openxmlformats.org/officeDocument/2006/relationships" xmlns:p="http://schemas.openxmlformats.org/presentationml/2006/main">
  <p:tag name="NAME" val="MoonHalfShape"/>
  <p:tag name="ANGLE" val="2"/>
</p:tagLst>
</file>

<file path=ppt/tags/tag5.xml><?xml version="1.0" encoding="utf-8"?>
<p:tagLst xmlns:a="http://schemas.openxmlformats.org/drawingml/2006/main" xmlns:r="http://schemas.openxmlformats.org/officeDocument/2006/relationships" xmlns:p="http://schemas.openxmlformats.org/presentationml/2006/main">
  <p:tag name="NAME" val="Moon"/>
</p:tagLst>
</file>

<file path=ppt/tags/tag6.xml><?xml version="1.0" encoding="utf-8"?>
<p:tagLst xmlns:a="http://schemas.openxmlformats.org/drawingml/2006/main" xmlns:r="http://schemas.openxmlformats.org/officeDocument/2006/relationships" xmlns:p="http://schemas.openxmlformats.org/presentationml/2006/main">
  <p:tag name="NAME" val="Moon"/>
</p:tagLst>
</file>

<file path=ppt/tags/tag7.xml><?xml version="1.0" encoding="utf-8"?>
<p:tagLst xmlns:a="http://schemas.openxmlformats.org/drawingml/2006/main" xmlns:r="http://schemas.openxmlformats.org/officeDocument/2006/relationships" xmlns:p="http://schemas.openxmlformats.org/presentationml/2006/main">
  <p:tag name="NAME" val="Moon"/>
</p:tagLst>
</file>

<file path=ppt/tags/tag8.xml><?xml version="1.0" encoding="utf-8"?>
<p:tagLst xmlns:a="http://schemas.openxmlformats.org/drawingml/2006/main" xmlns:r="http://schemas.openxmlformats.org/officeDocument/2006/relationships" xmlns:p="http://schemas.openxmlformats.org/presentationml/2006/main">
  <p:tag name="NAME" val="Moon"/>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Scotiabank_CF_NVB029">
  <a:themeElements>
    <a:clrScheme name="Current">
      <a:dk1>
        <a:srgbClr val="000000"/>
      </a:dk1>
      <a:lt1>
        <a:srgbClr val="FFFFFF"/>
      </a:lt1>
      <a:dk2>
        <a:srgbClr val="000000"/>
      </a:dk2>
      <a:lt2>
        <a:srgbClr val="FFFFFF"/>
      </a:lt2>
      <a:accent1>
        <a:srgbClr val="DAD0C0"/>
      </a:accent1>
      <a:accent2>
        <a:srgbClr val="B8A990"/>
      </a:accent2>
      <a:accent3>
        <a:srgbClr val="D81E05"/>
      </a:accent3>
      <a:accent4>
        <a:srgbClr val="334E80"/>
      </a:accent4>
      <a:accent5>
        <a:srgbClr val="776441"/>
      </a:accent5>
      <a:accent6>
        <a:srgbClr val="808080"/>
      </a:accent6>
      <a:hlink>
        <a:srgbClr val="D81E05"/>
      </a:hlink>
      <a:folHlink>
        <a:srgbClr val="334E80"/>
      </a:folHlink>
    </a:clrScheme>
    <a:fontScheme name="Custom 207">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525">
          <a:solidFill>
            <a:schemeClr val="accent6"/>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Current">
        <a:dk1>
          <a:srgbClr val="000000"/>
        </a:dk1>
        <a:lt1>
          <a:srgbClr val="FFFFFF"/>
        </a:lt1>
        <a:dk2>
          <a:srgbClr val="000000"/>
        </a:dk2>
        <a:lt2>
          <a:srgbClr val="FFFFFF"/>
        </a:lt2>
        <a:accent1>
          <a:srgbClr val="DAD0C0"/>
        </a:accent1>
        <a:accent2>
          <a:srgbClr val="B8A990"/>
        </a:accent2>
        <a:accent3>
          <a:srgbClr val="D81E05"/>
        </a:accent3>
        <a:accent4>
          <a:srgbClr val="334E80"/>
        </a:accent4>
        <a:accent5>
          <a:srgbClr val="776441"/>
        </a:accent5>
        <a:accent6>
          <a:srgbClr val="808080"/>
        </a:accent6>
        <a:hlink>
          <a:srgbClr val="D81E05"/>
        </a:hlink>
        <a:folHlink>
          <a:srgbClr val="334E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19530</TotalTime>
  <Words>2395</Words>
  <Application>Microsoft Office PowerPoint</Application>
  <PresentationFormat>On-screen Show (16:9)</PresentationFormat>
  <Paragraphs>450</Paragraphs>
  <Slides>55</Slides>
  <Notes>6</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7" baseType="lpstr">
      <vt:lpstr>Arial</vt:lpstr>
      <vt:lpstr>Calibri</vt:lpstr>
      <vt:lpstr>Comic Sans MS</vt:lpstr>
      <vt:lpstr>Roboto-Bold</vt:lpstr>
      <vt:lpstr>Roboto-Regular</vt:lpstr>
      <vt:lpstr>Segoe UI</vt:lpstr>
      <vt:lpstr>Segoe UI Light</vt:lpstr>
      <vt:lpstr>Segoe UI Semilight</vt:lpstr>
      <vt:lpstr>Times New Roman</vt:lpstr>
      <vt:lpstr>Office Theme</vt:lpstr>
      <vt:lpstr>3_Scotiabank_CF_NVB029</vt:lpstr>
      <vt:lpstr>think-cell Slide</vt:lpstr>
      <vt:lpstr>BDA 102 - Big Data Analytics</vt:lpstr>
      <vt:lpstr>Learning Objectives</vt:lpstr>
      <vt:lpstr>Challenge</vt:lpstr>
      <vt:lpstr>Cloud Computing </vt:lpstr>
      <vt:lpstr>Cloud computing benefits </vt:lpstr>
      <vt:lpstr>Cloud technology enablers</vt:lpstr>
      <vt:lpstr>PowerPoint Presentation</vt:lpstr>
      <vt:lpstr>Deployment Models</vt:lpstr>
      <vt:lpstr>Service models</vt:lpstr>
      <vt:lpstr>Service models</vt:lpstr>
      <vt:lpstr>Cloud Computing Service Layers</vt:lpstr>
      <vt:lpstr>Cloud leaders</vt:lpstr>
      <vt:lpstr>Cloud leaders</vt:lpstr>
      <vt:lpstr>Cloud comparison areas</vt:lpstr>
      <vt:lpstr>Virtual Machines</vt:lpstr>
      <vt:lpstr>Storage</vt:lpstr>
      <vt:lpstr>Big data Analytics</vt:lpstr>
      <vt:lpstr>Additional services</vt:lpstr>
      <vt:lpstr>Google time line</vt:lpstr>
      <vt:lpstr>Google Cloud Platform at a glance</vt:lpstr>
      <vt:lpstr>Google cloud big Data Platform</vt:lpstr>
      <vt:lpstr>Google cloud resources</vt:lpstr>
      <vt:lpstr>https://cloud.google.com/free/</vt:lpstr>
      <vt:lpstr>AWS</vt:lpstr>
      <vt:lpstr>AWS –cont.</vt:lpstr>
      <vt:lpstr>AWS- cont.</vt:lpstr>
      <vt:lpstr>AWS-cont.</vt:lpstr>
      <vt:lpstr>AWS – cont.</vt:lpstr>
      <vt:lpstr>AWS- cont</vt:lpstr>
      <vt:lpstr>AWS- cont.</vt:lpstr>
      <vt:lpstr>PowerPoint Presentation</vt:lpstr>
      <vt:lpstr>Compute</vt:lpstr>
      <vt:lpstr>serverless</vt:lpstr>
      <vt:lpstr>Summarizing the options</vt:lpstr>
      <vt:lpstr>big data products</vt:lpstr>
      <vt:lpstr>Google’s AI research</vt:lpstr>
      <vt:lpstr>Google’s cable network</vt:lpstr>
      <vt:lpstr>DataFlow</vt:lpstr>
      <vt:lpstr>DataFlow</vt:lpstr>
      <vt:lpstr>Terminologies</vt:lpstr>
      <vt:lpstr>Runners</vt:lpstr>
      <vt:lpstr>Data flow templates</vt:lpstr>
      <vt:lpstr>real-time and batch</vt:lpstr>
      <vt:lpstr>Big data pipeline</vt:lpstr>
      <vt:lpstr>Big Query</vt:lpstr>
      <vt:lpstr>BigQuery and Its Components</vt:lpstr>
      <vt:lpstr>BigQuery features</vt:lpstr>
      <vt:lpstr>BigQuery hierarchy</vt:lpstr>
      <vt:lpstr>BigQuery’s query language</vt:lpstr>
      <vt:lpstr>Data access into BigQuery</vt:lpstr>
      <vt:lpstr>Serverless platform for all stages of the analytics data lifecycle</vt:lpstr>
      <vt:lpstr>self-service data preparation</vt:lpstr>
      <vt:lpstr>Data Exploration</vt:lpstr>
      <vt:lpstr>Google Cloud Certified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hassan Teimoori</cp:lastModifiedBy>
  <cp:revision>261</cp:revision>
  <dcterms:created xsi:type="dcterms:W3CDTF">2010-04-12T23:12:02Z</dcterms:created>
  <dcterms:modified xsi:type="dcterms:W3CDTF">2019-08-17T03:07:00Z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